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85" r:id="rId2"/>
    <p:sldMasterId id="2147483712" r:id="rId3"/>
  </p:sldMasterIdLst>
  <p:notesMasterIdLst>
    <p:notesMasterId r:id="rId35"/>
  </p:notesMasterIdLst>
  <p:sldIdLst>
    <p:sldId id="287" r:id="rId4"/>
    <p:sldId id="263" r:id="rId5"/>
    <p:sldId id="261" r:id="rId6"/>
    <p:sldId id="264" r:id="rId7"/>
    <p:sldId id="257" r:id="rId8"/>
    <p:sldId id="258" r:id="rId9"/>
    <p:sldId id="259" r:id="rId10"/>
    <p:sldId id="271" r:id="rId11"/>
    <p:sldId id="260" r:id="rId12"/>
    <p:sldId id="262" r:id="rId13"/>
    <p:sldId id="265" r:id="rId14"/>
    <p:sldId id="266" r:id="rId15"/>
    <p:sldId id="267" r:id="rId16"/>
    <p:sldId id="268" r:id="rId17"/>
    <p:sldId id="269" r:id="rId18"/>
    <p:sldId id="270" r:id="rId19"/>
    <p:sldId id="288" r:id="rId20"/>
    <p:sldId id="283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4" r:id="rId32"/>
    <p:sldId id="285" r:id="rId33"/>
    <p:sldId id="28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0C0DE-0BF6-4CEE-81D5-CA89CFC2775B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C4911-1C3E-4509-A362-A83923F13A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C4911-1C3E-4509-A362-A83923F13A8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984" y="5681047"/>
            <a:ext cx="6859655" cy="575931"/>
          </a:xfrm>
          <a:prstGeom prst="rect">
            <a:avLst/>
          </a:prstGeom>
        </p:spPr>
        <p:txBody>
          <a:bodyPr anchor="ctr" anchorCtr="0"/>
          <a:lstStyle>
            <a:lvl1pPr algn="l">
              <a:defRPr sz="3599">
                <a:solidFill>
                  <a:schemeClr val="bg1"/>
                </a:solidFill>
                <a:effectLst>
                  <a:reflection blurRad="190500" stA="55000" endA="300" endPos="45000" dist="508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0677" y="1269261"/>
            <a:ext cx="2122646" cy="208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851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>
  <p:cSld name="Animating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>
          <a:xfrm>
            <a:off x="-3822" y="0"/>
            <a:ext cx="9147818" cy="932723"/>
            <a:chOff x="-3822" y="0"/>
            <a:chExt cx="9147818" cy="699542"/>
          </a:xfrm>
        </p:grpSpPr>
        <p:sp>
          <p:nvSpPr>
            <p:cNvPr id="11" name="Rectangle 10"/>
            <p:cNvSpPr/>
            <p:nvPr userDrawn="1"/>
          </p:nvSpPr>
          <p:spPr>
            <a:xfrm flipV="1">
              <a:off x="-3822" y="411510"/>
              <a:ext cx="9147818" cy="28803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23"/>
            <p:cNvSpPr/>
            <p:nvPr userDrawn="1"/>
          </p:nvSpPr>
          <p:spPr>
            <a:xfrm flipH="1">
              <a:off x="-2" y="0"/>
              <a:ext cx="9143998" cy="593255"/>
            </a:xfrm>
            <a:custGeom>
              <a:avLst/>
              <a:gdLst/>
              <a:ahLst/>
              <a:cxnLst/>
              <a:rect l="l" t="t" r="r" b="b"/>
              <a:pathLst>
                <a:path w="9143998" h="593255">
                  <a:moveTo>
                    <a:pt x="9143998" y="0"/>
                  </a:moveTo>
                  <a:lnTo>
                    <a:pt x="7926019" y="0"/>
                  </a:lnTo>
                  <a:lnTo>
                    <a:pt x="7451982" y="0"/>
                  </a:lnTo>
                  <a:lnTo>
                    <a:pt x="6485454" y="0"/>
                  </a:lnTo>
                  <a:lnTo>
                    <a:pt x="2970994" y="0"/>
                  </a:lnTo>
                  <a:lnTo>
                    <a:pt x="0" y="0"/>
                  </a:lnTo>
                  <a:lnTo>
                    <a:pt x="0" y="593255"/>
                  </a:lnTo>
                  <a:lnTo>
                    <a:pt x="6485454" y="593255"/>
                  </a:lnTo>
                  <a:lnTo>
                    <a:pt x="6485454" y="593253"/>
                  </a:lnTo>
                  <a:lnTo>
                    <a:pt x="7050861" y="593253"/>
                  </a:lnTo>
                  <a:lnTo>
                    <a:pt x="9041325" y="593253"/>
                  </a:lnTo>
                  <a:lnTo>
                    <a:pt x="9041325" y="593255"/>
                  </a:lnTo>
                  <a:lnTo>
                    <a:pt x="9143998" y="591315"/>
                  </a:lnTo>
                  <a:close/>
                </a:path>
              </a:pathLst>
            </a:custGeom>
            <a:solidFill>
              <a:srgbClr val="093477"/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" y="59465"/>
            <a:ext cx="9048750" cy="67207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1" y="850900"/>
            <a:ext cx="9048749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0889" y="6262663"/>
            <a:ext cx="93548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5800" y="6262663"/>
            <a:ext cx="87149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46729" y="6262663"/>
            <a:ext cx="405221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37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0958" y="6236663"/>
            <a:ext cx="1762303" cy="365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33717" y="6236663"/>
            <a:ext cx="3322164" cy="365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976339" y="6236663"/>
            <a:ext cx="813817" cy="365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4994" y="140635"/>
            <a:ext cx="8807001" cy="607136"/>
          </a:xfrm>
          <a:prstGeom prst="rect">
            <a:avLst/>
          </a:prstGeom>
          <a:blipFill>
            <a:blip r:embed="rId2"/>
            <a:srcRect/>
            <a:stretch>
              <a:fillRect l="-5315" t="-238181" b="-23818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sz="1350"/>
          </a:p>
        </p:txBody>
      </p:sp>
      <p:sp>
        <p:nvSpPr>
          <p:cNvPr id="7" name="Rectangle 6"/>
          <p:cNvSpPr/>
          <p:nvPr/>
        </p:nvSpPr>
        <p:spPr>
          <a:xfrm>
            <a:off x="-57993" y="140635"/>
            <a:ext cx="385831" cy="607136"/>
          </a:xfrm>
          <a:prstGeom prst="rect">
            <a:avLst/>
          </a:prstGeom>
          <a:blipFill>
            <a:blip r:embed="rId3" cstate="print"/>
            <a:srcRect/>
            <a:stretch>
              <a:fillRect t="-238181" r="-190061" b="-23818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864" y="218411"/>
            <a:ext cx="6004592" cy="4907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88004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6757 1.85142E-7 L 2.0823E-6 1.85142E-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37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32 1.85142E-7 L 4.54226E-6 1.85142E-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2" grpId="0"/>
    </p:bldLst>
  </p:timing>
  <p:extLst mod="1">
    <p:ext uri="{DCECCB84-F9BA-43D5-87BE-67443E8EF086}">
      <p15:sldGuideLst xmlns="" xmlns:p15="http://schemas.microsoft.com/office/powerpoint/2012/main">
        <p15:guide id="4294967295" orient="horz" pos="2160">
          <p15:clr>
            <a:srgbClr val="FBAE40"/>
          </p15:clr>
        </p15:guide>
        <p15:guide id="4294967295" pos="38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958" y="4327886"/>
            <a:ext cx="6400443" cy="79512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2399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958" y="5289714"/>
            <a:ext cx="6400443" cy="94694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0958" y="6361313"/>
            <a:ext cx="1762303" cy="36504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3717" y="6361313"/>
            <a:ext cx="3322164" cy="3650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6339" y="6361313"/>
            <a:ext cx="813817" cy="36504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9144000" cy="3937393"/>
          </a:xfrm>
          <a:prstGeom prst="rect">
            <a:avLst/>
          </a:prstGeom>
          <a:blipFill>
            <a:blip r:embed="rId3"/>
            <a:srcRect/>
            <a:stretch>
              <a:fillRect t="-675" b="-73755"/>
            </a:stretch>
          </a:blip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8" name="Group 14"/>
          <p:cNvGrpSpPr/>
          <p:nvPr/>
        </p:nvGrpSpPr>
        <p:grpSpPr>
          <a:xfrm>
            <a:off x="0" y="1"/>
            <a:ext cx="4301544" cy="3771028"/>
            <a:chOff x="0" y="0"/>
            <a:chExt cx="5734646" cy="3771901"/>
          </a:xfrm>
        </p:grpSpPr>
        <p:sp>
          <p:nvSpPr>
            <p:cNvPr id="16" name="Freeform 15"/>
            <p:cNvSpPr/>
            <p:nvPr userDrawn="1"/>
          </p:nvSpPr>
          <p:spPr>
            <a:xfrm>
              <a:off x="0" y="0"/>
              <a:ext cx="2683998" cy="2478088"/>
            </a:xfrm>
            <a:custGeom>
              <a:avLst/>
              <a:gdLst>
                <a:gd name="connsiteX0" fmla="*/ 0 w 2683998"/>
                <a:gd name="connsiteY0" fmla="*/ 0 h 2478088"/>
                <a:gd name="connsiteX1" fmla="*/ 2547921 w 2683998"/>
                <a:gd name="connsiteY1" fmla="*/ 0 h 2478088"/>
                <a:gd name="connsiteX2" fmla="*/ 2603375 w 2683998"/>
                <a:gd name="connsiteY2" fmla="*/ 151511 h 2478088"/>
                <a:gd name="connsiteX3" fmla="*/ 2683998 w 2683998"/>
                <a:gd name="connsiteY3" fmla="*/ 684784 h 2478088"/>
                <a:gd name="connsiteX4" fmla="*/ 890694 w 2683998"/>
                <a:gd name="connsiteY4" fmla="*/ 2478088 h 2478088"/>
                <a:gd name="connsiteX5" fmla="*/ 35899 w 2683998"/>
                <a:gd name="connsiteY5" fmla="*/ 2261646 h 2478088"/>
                <a:gd name="connsiteX6" fmla="*/ 0 w 2683998"/>
                <a:gd name="connsiteY6" fmla="*/ 2239837 h 247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83998" h="2478088">
                  <a:moveTo>
                    <a:pt x="0" y="0"/>
                  </a:moveTo>
                  <a:lnTo>
                    <a:pt x="2547921" y="0"/>
                  </a:lnTo>
                  <a:lnTo>
                    <a:pt x="2603375" y="151511"/>
                  </a:lnTo>
                  <a:cubicBezTo>
                    <a:pt x="2655772" y="319972"/>
                    <a:pt x="2683998" y="499082"/>
                    <a:pt x="2683998" y="684784"/>
                  </a:cubicBezTo>
                  <a:cubicBezTo>
                    <a:pt x="2683998" y="1675198"/>
                    <a:pt x="1881108" y="2478088"/>
                    <a:pt x="890694" y="2478088"/>
                  </a:cubicBezTo>
                  <a:cubicBezTo>
                    <a:pt x="581190" y="2478088"/>
                    <a:pt x="289998" y="2399681"/>
                    <a:pt x="35899" y="2261646"/>
                  </a:cubicBezTo>
                  <a:lnTo>
                    <a:pt x="0" y="2239837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350">
                <a:solidFill>
                  <a:schemeClr val="lt1"/>
                </a:solidFill>
              </a:endParaRPr>
            </a:p>
          </p:txBody>
        </p:sp>
        <p:sp>
          <p:nvSpPr>
            <p:cNvPr id="17" name="Freeform 16"/>
            <p:cNvSpPr/>
            <p:nvPr userDrawn="1"/>
          </p:nvSpPr>
          <p:spPr>
            <a:xfrm>
              <a:off x="1199038" y="1028014"/>
              <a:ext cx="3586608" cy="2743887"/>
            </a:xfrm>
            <a:custGeom>
              <a:avLst/>
              <a:gdLst>
                <a:gd name="connsiteX0" fmla="*/ 1793304 w 3586608"/>
                <a:gd name="connsiteY0" fmla="*/ 0 h 2743887"/>
                <a:gd name="connsiteX1" fmla="*/ 3586608 w 3586608"/>
                <a:gd name="connsiteY1" fmla="*/ 1793304 h 2743887"/>
                <a:gd name="connsiteX2" fmla="*/ 3409769 w 3586608"/>
                <a:gd name="connsiteY2" fmla="*/ 2570775 h 2743887"/>
                <a:gd name="connsiteX3" fmla="*/ 3310269 w 3586608"/>
                <a:gd name="connsiteY3" fmla="*/ 2743887 h 2743887"/>
                <a:gd name="connsiteX4" fmla="*/ 276340 w 3586608"/>
                <a:gd name="connsiteY4" fmla="*/ 2743887 h 2743887"/>
                <a:gd name="connsiteX5" fmla="*/ 176840 w 3586608"/>
                <a:gd name="connsiteY5" fmla="*/ 2570775 h 2743887"/>
                <a:gd name="connsiteX6" fmla="*/ 0 w 3586608"/>
                <a:gd name="connsiteY6" fmla="*/ 1793304 h 2743887"/>
                <a:gd name="connsiteX7" fmla="*/ 9259 w 3586608"/>
                <a:gd name="connsiteY7" fmla="*/ 1609949 h 2743887"/>
                <a:gd name="connsiteX8" fmla="*/ 11494 w 3586608"/>
                <a:gd name="connsiteY8" fmla="*/ 1595300 h 2743887"/>
                <a:gd name="connsiteX9" fmla="*/ 88036 w 3586608"/>
                <a:gd name="connsiteY9" fmla="*/ 1583619 h 2743887"/>
                <a:gd name="connsiteX10" fmla="*/ 1618504 w 3586608"/>
                <a:gd name="connsiteY10" fmla="*/ 53151 h 2743887"/>
                <a:gd name="connsiteX11" fmla="*/ 1625321 w 3586608"/>
                <a:gd name="connsiteY11" fmla="*/ 8483 h 2743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86608" h="2743887">
                  <a:moveTo>
                    <a:pt x="1793304" y="0"/>
                  </a:moveTo>
                  <a:cubicBezTo>
                    <a:pt x="2783718" y="0"/>
                    <a:pt x="3586608" y="802890"/>
                    <a:pt x="3586608" y="1793304"/>
                  </a:cubicBezTo>
                  <a:cubicBezTo>
                    <a:pt x="3586608" y="2071858"/>
                    <a:pt x="3523099" y="2335579"/>
                    <a:pt x="3409769" y="2570775"/>
                  </a:cubicBezTo>
                  <a:lnTo>
                    <a:pt x="3310269" y="2743887"/>
                  </a:lnTo>
                  <a:lnTo>
                    <a:pt x="276340" y="2743887"/>
                  </a:lnTo>
                  <a:lnTo>
                    <a:pt x="176840" y="2570775"/>
                  </a:lnTo>
                  <a:cubicBezTo>
                    <a:pt x="63510" y="2335579"/>
                    <a:pt x="0" y="2071858"/>
                    <a:pt x="0" y="1793304"/>
                  </a:cubicBezTo>
                  <a:cubicBezTo>
                    <a:pt x="0" y="1731403"/>
                    <a:pt x="3136" y="1670235"/>
                    <a:pt x="9259" y="1609949"/>
                  </a:cubicBezTo>
                  <a:lnTo>
                    <a:pt x="11494" y="1595300"/>
                  </a:lnTo>
                  <a:lnTo>
                    <a:pt x="88036" y="1583619"/>
                  </a:lnTo>
                  <a:cubicBezTo>
                    <a:pt x="856242" y="1426421"/>
                    <a:pt x="1461306" y="821357"/>
                    <a:pt x="1618504" y="53151"/>
                  </a:cubicBezTo>
                  <a:lnTo>
                    <a:pt x="1625321" y="8483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350">
                <a:solidFill>
                  <a:schemeClr val="lt1"/>
                </a:solidFill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>
              <a:off x="1" y="2465324"/>
              <a:ext cx="1260171" cy="1306577"/>
            </a:xfrm>
            <a:custGeom>
              <a:avLst/>
              <a:gdLst>
                <a:gd name="connsiteX0" fmla="*/ 0 w 1260171"/>
                <a:gd name="connsiteY0" fmla="*/ 0 h 1306577"/>
                <a:gd name="connsiteX1" fmla="*/ 35013 w 1260171"/>
                <a:gd name="connsiteY1" fmla="*/ 18199 h 1306577"/>
                <a:gd name="connsiteX2" fmla="*/ 873431 w 1260171"/>
                <a:gd name="connsiteY2" fmla="*/ 203529 h 1306577"/>
                <a:gd name="connsiteX3" fmla="*/ 1015959 w 1260171"/>
                <a:gd name="connsiteY3" fmla="*/ 196332 h 1306577"/>
                <a:gd name="connsiteX4" fmla="*/ 1008273 w 1260171"/>
                <a:gd name="connsiteY4" fmla="*/ 348543 h 1306577"/>
                <a:gd name="connsiteX5" fmla="*/ 1203924 w 1260171"/>
                <a:gd name="connsiteY5" fmla="*/ 1208719 h 1306577"/>
                <a:gd name="connsiteX6" fmla="*/ 1260171 w 1260171"/>
                <a:gd name="connsiteY6" fmla="*/ 1306577 h 1306577"/>
                <a:gd name="connsiteX7" fmla="*/ 0 w 1260171"/>
                <a:gd name="connsiteY7" fmla="*/ 1306577 h 130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71" h="1306577">
                  <a:moveTo>
                    <a:pt x="0" y="0"/>
                  </a:moveTo>
                  <a:lnTo>
                    <a:pt x="35013" y="18199"/>
                  </a:lnTo>
                  <a:cubicBezTo>
                    <a:pt x="289694" y="137113"/>
                    <a:pt x="573806" y="203529"/>
                    <a:pt x="873431" y="203529"/>
                  </a:cubicBezTo>
                  <a:lnTo>
                    <a:pt x="1015959" y="196332"/>
                  </a:lnTo>
                  <a:lnTo>
                    <a:pt x="1008273" y="348543"/>
                  </a:lnTo>
                  <a:cubicBezTo>
                    <a:pt x="1008273" y="656729"/>
                    <a:pt x="1078539" y="948503"/>
                    <a:pt x="1203924" y="1208719"/>
                  </a:cubicBezTo>
                  <a:lnTo>
                    <a:pt x="1260171" y="1306577"/>
                  </a:lnTo>
                  <a:lnTo>
                    <a:pt x="0" y="1306577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9" name="Freeform 18"/>
            <p:cNvSpPr/>
            <p:nvPr userDrawn="1"/>
          </p:nvSpPr>
          <p:spPr>
            <a:xfrm>
              <a:off x="2751119" y="0"/>
              <a:ext cx="2983527" cy="1745944"/>
            </a:xfrm>
            <a:custGeom>
              <a:avLst/>
              <a:gdLst>
                <a:gd name="connsiteX0" fmla="*/ 0 w 2983527"/>
                <a:gd name="connsiteY0" fmla="*/ 0 h 1745944"/>
                <a:gd name="connsiteX1" fmla="*/ 2983527 w 2983527"/>
                <a:gd name="connsiteY1" fmla="*/ 0 h 1745944"/>
                <a:gd name="connsiteX2" fmla="*/ 2965555 w 2983527"/>
                <a:gd name="connsiteY2" fmla="*/ 259076 h 1745944"/>
                <a:gd name="connsiteX3" fmla="*/ 1937627 w 2983527"/>
                <a:gd name="connsiteY3" fmla="*/ 1738920 h 1745944"/>
                <a:gd name="connsiteX4" fmla="*/ 1923045 w 2983527"/>
                <a:gd name="connsiteY4" fmla="*/ 1745944 h 1745944"/>
                <a:gd name="connsiteX5" fmla="*/ 1892511 w 2983527"/>
                <a:gd name="connsiteY5" fmla="*/ 1695682 h 1745944"/>
                <a:gd name="connsiteX6" fmla="*/ 233029 w 2983527"/>
                <a:gd name="connsiteY6" fmla="*/ 813343 h 1745944"/>
                <a:gd name="connsiteX7" fmla="*/ 99063 w 2983527"/>
                <a:gd name="connsiteY7" fmla="*/ 820108 h 1745944"/>
                <a:gd name="connsiteX8" fmla="*/ 107820 w 2983527"/>
                <a:gd name="connsiteY8" fmla="*/ 646684 h 1745944"/>
                <a:gd name="connsiteX9" fmla="*/ 56574 w 2983527"/>
                <a:gd name="connsiteY9" fmla="*/ 194724 h 174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83527" h="1745944">
                  <a:moveTo>
                    <a:pt x="0" y="0"/>
                  </a:moveTo>
                  <a:lnTo>
                    <a:pt x="2983527" y="0"/>
                  </a:lnTo>
                  <a:lnTo>
                    <a:pt x="2965555" y="259076"/>
                  </a:lnTo>
                  <a:cubicBezTo>
                    <a:pt x="2875965" y="899276"/>
                    <a:pt x="2483492" y="1442389"/>
                    <a:pt x="1937627" y="1738920"/>
                  </a:cubicBezTo>
                  <a:lnTo>
                    <a:pt x="1923045" y="1745944"/>
                  </a:lnTo>
                  <a:lnTo>
                    <a:pt x="1892511" y="1695682"/>
                  </a:lnTo>
                  <a:cubicBezTo>
                    <a:pt x="1532869" y="1163342"/>
                    <a:pt x="923822" y="813343"/>
                    <a:pt x="233029" y="813343"/>
                  </a:cubicBezTo>
                  <a:lnTo>
                    <a:pt x="99063" y="820108"/>
                  </a:lnTo>
                  <a:lnTo>
                    <a:pt x="107820" y="646684"/>
                  </a:lnTo>
                  <a:cubicBezTo>
                    <a:pt x="107820" y="491256"/>
                    <a:pt x="90102" y="339966"/>
                    <a:pt x="56574" y="194724"/>
                  </a:cubicBez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350"/>
            </a:p>
          </p:txBody>
        </p:sp>
      </p:grpSp>
    </p:spTree>
    <p:extLst>
      <p:ext uri="{BB962C8B-B14F-4D97-AF65-F5344CB8AC3E}">
        <p14:creationId xmlns:p14="http://schemas.microsoft.com/office/powerpoint/2010/main" xmlns="" val="396886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0958" y="6236663"/>
            <a:ext cx="1762303" cy="365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33717" y="6236663"/>
            <a:ext cx="3322164" cy="365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976339" y="6236663"/>
            <a:ext cx="813817" cy="365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634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4294967295" orient="horz" pos="2160">
          <p15:clr>
            <a:srgbClr val="FBAE40"/>
          </p15:clr>
        </p15:guide>
        <p15:guide id="4294967295" pos="38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63236" y="5936188"/>
            <a:ext cx="20574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51529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47092" y="753228"/>
            <a:ext cx="865613" cy="1090789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962" y="4327889"/>
            <a:ext cx="6400443" cy="795129"/>
          </a:xfrm>
        </p:spPr>
        <p:txBody>
          <a:bodyPr anchor="b" anchorCtr="0">
            <a:normAutofit/>
          </a:bodyPr>
          <a:lstStyle>
            <a:lvl1pPr algn="l">
              <a:defRPr sz="2399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962" y="5289716"/>
            <a:ext cx="6400443" cy="94694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EB75-053C-418C-B193-B88DDE40C618}" type="datetimeFigureOut">
              <a:rPr lang="en-GB" smtClean="0"/>
              <a:pPr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768C-F9C1-458A-BA6E-88C406A720B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4"/>
            <a:ext cx="9144000" cy="3937393"/>
          </a:xfrm>
          <a:prstGeom prst="rect">
            <a:avLst/>
          </a:prstGeom>
          <a:blipFill>
            <a:blip r:embed="rId3"/>
            <a:srcRect/>
            <a:stretch>
              <a:fillRect t="-675" b="-73755"/>
            </a:stretch>
          </a:blip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8" name="Group 14"/>
          <p:cNvGrpSpPr/>
          <p:nvPr userDrawn="1"/>
        </p:nvGrpSpPr>
        <p:grpSpPr>
          <a:xfrm>
            <a:off x="0" y="3"/>
            <a:ext cx="4301544" cy="3771028"/>
            <a:chOff x="0" y="0"/>
            <a:chExt cx="5734646" cy="3771901"/>
          </a:xfrm>
        </p:grpSpPr>
        <p:sp>
          <p:nvSpPr>
            <p:cNvPr id="16" name="Freeform 15"/>
            <p:cNvSpPr/>
            <p:nvPr userDrawn="1"/>
          </p:nvSpPr>
          <p:spPr>
            <a:xfrm>
              <a:off x="0" y="0"/>
              <a:ext cx="2683998" cy="2478088"/>
            </a:xfrm>
            <a:custGeom>
              <a:avLst/>
              <a:gdLst>
                <a:gd name="connsiteX0" fmla="*/ 0 w 2683998"/>
                <a:gd name="connsiteY0" fmla="*/ 0 h 2478088"/>
                <a:gd name="connsiteX1" fmla="*/ 2547921 w 2683998"/>
                <a:gd name="connsiteY1" fmla="*/ 0 h 2478088"/>
                <a:gd name="connsiteX2" fmla="*/ 2603375 w 2683998"/>
                <a:gd name="connsiteY2" fmla="*/ 151511 h 2478088"/>
                <a:gd name="connsiteX3" fmla="*/ 2683998 w 2683998"/>
                <a:gd name="connsiteY3" fmla="*/ 684784 h 2478088"/>
                <a:gd name="connsiteX4" fmla="*/ 890694 w 2683998"/>
                <a:gd name="connsiteY4" fmla="*/ 2478088 h 2478088"/>
                <a:gd name="connsiteX5" fmla="*/ 35899 w 2683998"/>
                <a:gd name="connsiteY5" fmla="*/ 2261646 h 2478088"/>
                <a:gd name="connsiteX6" fmla="*/ 0 w 2683998"/>
                <a:gd name="connsiteY6" fmla="*/ 2239837 h 247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83998" h="2478088">
                  <a:moveTo>
                    <a:pt x="0" y="0"/>
                  </a:moveTo>
                  <a:lnTo>
                    <a:pt x="2547921" y="0"/>
                  </a:lnTo>
                  <a:lnTo>
                    <a:pt x="2603375" y="151511"/>
                  </a:lnTo>
                  <a:cubicBezTo>
                    <a:pt x="2655772" y="319972"/>
                    <a:pt x="2683998" y="499082"/>
                    <a:pt x="2683998" y="684784"/>
                  </a:cubicBezTo>
                  <a:cubicBezTo>
                    <a:pt x="2683998" y="1675198"/>
                    <a:pt x="1881108" y="2478088"/>
                    <a:pt x="890694" y="2478088"/>
                  </a:cubicBezTo>
                  <a:cubicBezTo>
                    <a:pt x="581190" y="2478088"/>
                    <a:pt x="289998" y="2399681"/>
                    <a:pt x="35899" y="2261646"/>
                  </a:cubicBezTo>
                  <a:lnTo>
                    <a:pt x="0" y="2239837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350">
                <a:solidFill>
                  <a:schemeClr val="lt1"/>
                </a:solidFill>
              </a:endParaRPr>
            </a:p>
          </p:txBody>
        </p:sp>
        <p:sp>
          <p:nvSpPr>
            <p:cNvPr id="17" name="Freeform 16"/>
            <p:cNvSpPr/>
            <p:nvPr userDrawn="1"/>
          </p:nvSpPr>
          <p:spPr>
            <a:xfrm>
              <a:off x="1199038" y="1028014"/>
              <a:ext cx="3586608" cy="2743887"/>
            </a:xfrm>
            <a:custGeom>
              <a:avLst/>
              <a:gdLst>
                <a:gd name="connsiteX0" fmla="*/ 1793304 w 3586608"/>
                <a:gd name="connsiteY0" fmla="*/ 0 h 2743887"/>
                <a:gd name="connsiteX1" fmla="*/ 3586608 w 3586608"/>
                <a:gd name="connsiteY1" fmla="*/ 1793304 h 2743887"/>
                <a:gd name="connsiteX2" fmla="*/ 3409769 w 3586608"/>
                <a:gd name="connsiteY2" fmla="*/ 2570775 h 2743887"/>
                <a:gd name="connsiteX3" fmla="*/ 3310269 w 3586608"/>
                <a:gd name="connsiteY3" fmla="*/ 2743887 h 2743887"/>
                <a:gd name="connsiteX4" fmla="*/ 276340 w 3586608"/>
                <a:gd name="connsiteY4" fmla="*/ 2743887 h 2743887"/>
                <a:gd name="connsiteX5" fmla="*/ 176840 w 3586608"/>
                <a:gd name="connsiteY5" fmla="*/ 2570775 h 2743887"/>
                <a:gd name="connsiteX6" fmla="*/ 0 w 3586608"/>
                <a:gd name="connsiteY6" fmla="*/ 1793304 h 2743887"/>
                <a:gd name="connsiteX7" fmla="*/ 9259 w 3586608"/>
                <a:gd name="connsiteY7" fmla="*/ 1609949 h 2743887"/>
                <a:gd name="connsiteX8" fmla="*/ 11494 w 3586608"/>
                <a:gd name="connsiteY8" fmla="*/ 1595300 h 2743887"/>
                <a:gd name="connsiteX9" fmla="*/ 88036 w 3586608"/>
                <a:gd name="connsiteY9" fmla="*/ 1583619 h 2743887"/>
                <a:gd name="connsiteX10" fmla="*/ 1618504 w 3586608"/>
                <a:gd name="connsiteY10" fmla="*/ 53151 h 2743887"/>
                <a:gd name="connsiteX11" fmla="*/ 1625321 w 3586608"/>
                <a:gd name="connsiteY11" fmla="*/ 8483 h 2743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86608" h="2743887">
                  <a:moveTo>
                    <a:pt x="1793304" y="0"/>
                  </a:moveTo>
                  <a:cubicBezTo>
                    <a:pt x="2783718" y="0"/>
                    <a:pt x="3586608" y="802890"/>
                    <a:pt x="3586608" y="1793304"/>
                  </a:cubicBezTo>
                  <a:cubicBezTo>
                    <a:pt x="3586608" y="2071858"/>
                    <a:pt x="3523099" y="2335579"/>
                    <a:pt x="3409769" y="2570775"/>
                  </a:cubicBezTo>
                  <a:lnTo>
                    <a:pt x="3310269" y="2743887"/>
                  </a:lnTo>
                  <a:lnTo>
                    <a:pt x="276340" y="2743887"/>
                  </a:lnTo>
                  <a:lnTo>
                    <a:pt x="176840" y="2570775"/>
                  </a:lnTo>
                  <a:cubicBezTo>
                    <a:pt x="63510" y="2335579"/>
                    <a:pt x="0" y="2071858"/>
                    <a:pt x="0" y="1793304"/>
                  </a:cubicBezTo>
                  <a:cubicBezTo>
                    <a:pt x="0" y="1731403"/>
                    <a:pt x="3136" y="1670235"/>
                    <a:pt x="9259" y="1609949"/>
                  </a:cubicBezTo>
                  <a:lnTo>
                    <a:pt x="11494" y="1595300"/>
                  </a:lnTo>
                  <a:lnTo>
                    <a:pt x="88036" y="1583619"/>
                  </a:lnTo>
                  <a:cubicBezTo>
                    <a:pt x="856242" y="1426421"/>
                    <a:pt x="1461306" y="821357"/>
                    <a:pt x="1618504" y="53151"/>
                  </a:cubicBezTo>
                  <a:lnTo>
                    <a:pt x="1625321" y="8483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350">
                <a:solidFill>
                  <a:schemeClr val="lt1"/>
                </a:solidFill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>
              <a:off x="1" y="2465324"/>
              <a:ext cx="1260171" cy="1306577"/>
            </a:xfrm>
            <a:custGeom>
              <a:avLst/>
              <a:gdLst>
                <a:gd name="connsiteX0" fmla="*/ 0 w 1260171"/>
                <a:gd name="connsiteY0" fmla="*/ 0 h 1306577"/>
                <a:gd name="connsiteX1" fmla="*/ 35013 w 1260171"/>
                <a:gd name="connsiteY1" fmla="*/ 18199 h 1306577"/>
                <a:gd name="connsiteX2" fmla="*/ 873431 w 1260171"/>
                <a:gd name="connsiteY2" fmla="*/ 203529 h 1306577"/>
                <a:gd name="connsiteX3" fmla="*/ 1015959 w 1260171"/>
                <a:gd name="connsiteY3" fmla="*/ 196332 h 1306577"/>
                <a:gd name="connsiteX4" fmla="*/ 1008273 w 1260171"/>
                <a:gd name="connsiteY4" fmla="*/ 348543 h 1306577"/>
                <a:gd name="connsiteX5" fmla="*/ 1203924 w 1260171"/>
                <a:gd name="connsiteY5" fmla="*/ 1208719 h 1306577"/>
                <a:gd name="connsiteX6" fmla="*/ 1260171 w 1260171"/>
                <a:gd name="connsiteY6" fmla="*/ 1306577 h 1306577"/>
                <a:gd name="connsiteX7" fmla="*/ 0 w 1260171"/>
                <a:gd name="connsiteY7" fmla="*/ 1306577 h 130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71" h="1306577">
                  <a:moveTo>
                    <a:pt x="0" y="0"/>
                  </a:moveTo>
                  <a:lnTo>
                    <a:pt x="35013" y="18199"/>
                  </a:lnTo>
                  <a:cubicBezTo>
                    <a:pt x="289694" y="137113"/>
                    <a:pt x="573806" y="203529"/>
                    <a:pt x="873431" y="203529"/>
                  </a:cubicBezTo>
                  <a:lnTo>
                    <a:pt x="1015959" y="196332"/>
                  </a:lnTo>
                  <a:lnTo>
                    <a:pt x="1008273" y="348543"/>
                  </a:lnTo>
                  <a:cubicBezTo>
                    <a:pt x="1008273" y="656729"/>
                    <a:pt x="1078539" y="948503"/>
                    <a:pt x="1203924" y="1208719"/>
                  </a:cubicBezTo>
                  <a:lnTo>
                    <a:pt x="1260171" y="1306577"/>
                  </a:lnTo>
                  <a:lnTo>
                    <a:pt x="0" y="1306577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9" name="Freeform 18"/>
            <p:cNvSpPr/>
            <p:nvPr userDrawn="1"/>
          </p:nvSpPr>
          <p:spPr>
            <a:xfrm>
              <a:off x="2751119" y="0"/>
              <a:ext cx="2983527" cy="1745944"/>
            </a:xfrm>
            <a:custGeom>
              <a:avLst/>
              <a:gdLst>
                <a:gd name="connsiteX0" fmla="*/ 0 w 2983527"/>
                <a:gd name="connsiteY0" fmla="*/ 0 h 1745944"/>
                <a:gd name="connsiteX1" fmla="*/ 2983527 w 2983527"/>
                <a:gd name="connsiteY1" fmla="*/ 0 h 1745944"/>
                <a:gd name="connsiteX2" fmla="*/ 2965555 w 2983527"/>
                <a:gd name="connsiteY2" fmla="*/ 259076 h 1745944"/>
                <a:gd name="connsiteX3" fmla="*/ 1937627 w 2983527"/>
                <a:gd name="connsiteY3" fmla="*/ 1738920 h 1745944"/>
                <a:gd name="connsiteX4" fmla="*/ 1923045 w 2983527"/>
                <a:gd name="connsiteY4" fmla="*/ 1745944 h 1745944"/>
                <a:gd name="connsiteX5" fmla="*/ 1892511 w 2983527"/>
                <a:gd name="connsiteY5" fmla="*/ 1695682 h 1745944"/>
                <a:gd name="connsiteX6" fmla="*/ 233029 w 2983527"/>
                <a:gd name="connsiteY6" fmla="*/ 813343 h 1745944"/>
                <a:gd name="connsiteX7" fmla="*/ 99063 w 2983527"/>
                <a:gd name="connsiteY7" fmla="*/ 820108 h 1745944"/>
                <a:gd name="connsiteX8" fmla="*/ 107820 w 2983527"/>
                <a:gd name="connsiteY8" fmla="*/ 646684 h 1745944"/>
                <a:gd name="connsiteX9" fmla="*/ 56574 w 2983527"/>
                <a:gd name="connsiteY9" fmla="*/ 194724 h 174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83527" h="1745944">
                  <a:moveTo>
                    <a:pt x="0" y="0"/>
                  </a:moveTo>
                  <a:lnTo>
                    <a:pt x="2983527" y="0"/>
                  </a:lnTo>
                  <a:lnTo>
                    <a:pt x="2965555" y="259076"/>
                  </a:lnTo>
                  <a:cubicBezTo>
                    <a:pt x="2875965" y="899276"/>
                    <a:pt x="2483492" y="1442389"/>
                    <a:pt x="1937627" y="1738920"/>
                  </a:cubicBezTo>
                  <a:lnTo>
                    <a:pt x="1923045" y="1745944"/>
                  </a:lnTo>
                  <a:lnTo>
                    <a:pt x="1892511" y="1695682"/>
                  </a:lnTo>
                  <a:cubicBezTo>
                    <a:pt x="1532869" y="1163342"/>
                    <a:pt x="923822" y="813343"/>
                    <a:pt x="233029" y="813343"/>
                  </a:cubicBezTo>
                  <a:lnTo>
                    <a:pt x="99063" y="820108"/>
                  </a:lnTo>
                  <a:lnTo>
                    <a:pt x="107820" y="646684"/>
                  </a:lnTo>
                  <a:cubicBezTo>
                    <a:pt x="107820" y="491256"/>
                    <a:pt x="90102" y="339966"/>
                    <a:pt x="56574" y="194724"/>
                  </a:cubicBez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350"/>
            </a:p>
          </p:txBody>
        </p:sp>
      </p:grpSp>
    </p:spTree>
    <p:extLst>
      <p:ext uri="{BB962C8B-B14F-4D97-AF65-F5344CB8AC3E}">
        <p14:creationId xmlns:p14="http://schemas.microsoft.com/office/powerpoint/2010/main" xmlns="" val="396886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0962" y="6236663"/>
            <a:ext cx="1762303" cy="36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9CEB75-053C-418C-B193-B88DDE40C618}" type="datetimeFigureOut">
              <a:rPr lang="en-GB" smtClean="0"/>
              <a:pPr/>
              <a:t>26/02/2020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33717" y="6236663"/>
            <a:ext cx="3322164" cy="36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976343" y="6236663"/>
            <a:ext cx="813817" cy="36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8F768C-F9C1-458A-BA6E-88C406A720B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6634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4294967295" orient="horz" pos="2160">
          <p15:clr>
            <a:srgbClr val="FBAE40"/>
          </p15:clr>
        </p15:guide>
        <p15:guide id="4294967295" pos="383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0962" y="6236663"/>
            <a:ext cx="1762303" cy="36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9CEB75-053C-418C-B193-B88DDE40C618}" type="datetimeFigureOut">
              <a:rPr lang="en-GB" smtClean="0"/>
              <a:pPr/>
              <a:t>26/02/2020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33717" y="6236663"/>
            <a:ext cx="3322164" cy="36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976343" y="6236663"/>
            <a:ext cx="813817" cy="365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8F768C-F9C1-458A-BA6E-88C406A720B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49604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4294967295" orient="horz" pos="2160">
          <p15:clr>
            <a:srgbClr val="FBAE40"/>
          </p15:clr>
        </p15:guide>
        <p15:guide id="4294967295" pos="383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EB75-053C-418C-B193-B88DDE40C618}" type="datetimeFigureOut">
              <a:rPr lang="en-GB" smtClean="0"/>
              <a:pPr/>
              <a:t>26/02/2020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F768C-F9C1-458A-BA6E-88C406A720B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8025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1" y="2733709"/>
            <a:ext cx="6108101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2/26/2020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750337"/>
            <a:ext cx="878916" cy="135644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7828359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4087901"/>
            <a:ext cx="1202248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726267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2869895"/>
            <a:ext cx="7210395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2" y="4232172"/>
            <a:ext cx="7210395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2" y="2869896"/>
            <a:ext cx="865613" cy="1090789"/>
          </a:xfrm>
        </p:spPr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0" y="2336873"/>
            <a:ext cx="3523769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2336873"/>
            <a:ext cx="3525044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753230"/>
            <a:ext cx="7210397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3" y="2336874"/>
            <a:ext cx="3354245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3030009"/>
            <a:ext cx="3523766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6" y="2336873"/>
            <a:ext cx="3355521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3030009"/>
            <a:ext cx="3525044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753227"/>
            <a:ext cx="721039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4206252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2336873"/>
            <a:ext cx="2842559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753228"/>
            <a:ext cx="7210393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0" y="2336874"/>
            <a:ext cx="406938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2336874"/>
            <a:ext cx="2907192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7828359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5929622"/>
            <a:ext cx="1202248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67988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4711617"/>
            <a:ext cx="7210394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609598"/>
            <a:ext cx="721039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39" y="5169584"/>
            <a:ext cx="7210397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4711310"/>
            <a:ext cx="865613" cy="1090789"/>
          </a:xfrm>
        </p:spPr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7828359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5929622"/>
            <a:ext cx="1202248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567988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609597"/>
            <a:ext cx="721039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4711616"/>
            <a:ext cx="7210394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4711616"/>
            <a:ext cx="865613" cy="1090789"/>
          </a:xfrm>
        </p:spPr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7828359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5929622"/>
            <a:ext cx="1202248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4567988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609599"/>
            <a:ext cx="6539158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3653379"/>
            <a:ext cx="611743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4711616"/>
            <a:ext cx="7210394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4709926"/>
            <a:ext cx="865613" cy="1090789"/>
          </a:xfrm>
        </p:spPr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37679" y="74811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3033524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7828359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5929622"/>
            <a:ext cx="1202248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4567988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39" y="4711616"/>
            <a:ext cx="7210397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5300150"/>
            <a:ext cx="7210397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2" y="4709926"/>
            <a:ext cx="865613" cy="1090789"/>
          </a:xfrm>
        </p:spPr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753228"/>
            <a:ext cx="721872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2336873"/>
            <a:ext cx="230252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1" y="3022674"/>
            <a:ext cx="2287277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2336873"/>
            <a:ext cx="22974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3022674"/>
            <a:ext cx="229743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7" y="2336873"/>
            <a:ext cx="23025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7" y="3022674"/>
            <a:ext cx="2302519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2" y="753228"/>
            <a:ext cx="7210395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39" y="4297503"/>
            <a:ext cx="228727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39" y="2336873"/>
            <a:ext cx="228727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39" y="4873765"/>
            <a:ext cx="228727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4297503"/>
            <a:ext cx="22974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2336873"/>
            <a:ext cx="229743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8" y="4873764"/>
            <a:ext cx="230047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09" y="4297503"/>
            <a:ext cx="229762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8" y="2336873"/>
            <a:ext cx="229762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4873762"/>
            <a:ext cx="2300672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5448782" y="2040420"/>
            <a:ext cx="5106988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200777" y="5543428"/>
            <a:ext cx="1602997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609597"/>
            <a:ext cx="80535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652503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5936188"/>
            <a:ext cx="2057400" cy="365125"/>
          </a:xfrm>
        </p:spPr>
        <p:txBody>
          <a:bodyPr/>
          <a:lstStyle/>
          <a:p>
            <a:fld id="{F5EF05EF-6168-407F-8025-E41839E12504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951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3" y="5398634"/>
            <a:ext cx="865613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442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617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04" indent="-171404" algn="l" defTabSz="6856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1421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21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30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9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7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6856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534529"/>
            <a:ext cx="9144000" cy="1323473"/>
          </a:xfrm>
          <a:prstGeom prst="rect">
            <a:avLst/>
          </a:prstGeom>
          <a:blipFill>
            <a:blip r:embed="rId7"/>
            <a:srcRect/>
            <a:stretch>
              <a:fillRect t="-238181" b="-238181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864" y="218412"/>
            <a:ext cx="6004592" cy="490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0960" y="6361313"/>
            <a:ext cx="1762303" cy="365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F39CEB75-053C-418C-B193-B88DDE40C618}" type="datetimeFigureOut">
              <a:rPr lang="en-GB" smtClean="0"/>
              <a:pPr/>
              <a:t>26/02/2020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3717" y="6361313"/>
            <a:ext cx="3322164" cy="365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976341" y="6361313"/>
            <a:ext cx="813817" cy="365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7D8F768C-F9C1-458A-BA6E-88C406A720B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026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617" rtl="0" eaLnBrk="1" latinLnBrk="0" hangingPunct="1">
        <a:spcBef>
          <a:spcPct val="0"/>
        </a:spcBef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57106" indent="-257106" algn="l" defTabSz="685617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557064" indent="-214255" algn="l" defTabSz="685617" rtl="0" eaLnBrk="1" latinLnBrk="0" hangingPunct="1">
        <a:spcBef>
          <a:spcPct val="20000"/>
        </a:spcBef>
        <a:buFont typeface="Arial" pitchFamily="34" charset="0"/>
        <a:buChar char="–"/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857021" indent="-171404" algn="l" defTabSz="68561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30" indent="-171404" algn="l" defTabSz="685617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9" indent="-171404" algn="l" defTabSz="685617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7" indent="-171404" algn="l" defTabSz="68561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68561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68561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68561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753228"/>
            <a:ext cx="7210396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2336873"/>
            <a:ext cx="7210396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2/26/2020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1" y="5936189"/>
            <a:ext cx="51529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2" y="753228"/>
            <a:ext cx="865613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33709"/>
            <a:ext cx="6553199" cy="1373070"/>
          </a:xfrm>
        </p:spPr>
        <p:txBody>
          <a:bodyPr/>
          <a:lstStyle/>
          <a:p>
            <a:r>
              <a:rPr lang="en-US" sz="3200" dirty="0" smtClean="0"/>
              <a:t>CELL DIVISION (mitosis &amp; meiosis) </a:t>
            </a:r>
            <a:r>
              <a:rPr lang="hi-IN" sz="3200" dirty="0" smtClean="0"/>
              <a:t>कोशिका विभाजन</a:t>
            </a:r>
            <a:r>
              <a:rPr lang="en-US" sz="3200" dirty="0" smtClean="0"/>
              <a:t> (</a:t>
            </a:r>
            <a:r>
              <a:rPr lang="hi-IN" sz="3200" dirty="0" smtClean="0"/>
              <a:t>अर्धसूत्री विभाजन</a:t>
            </a:r>
            <a:r>
              <a:rPr lang="en-US" sz="3200" dirty="0" smtClean="0"/>
              <a:t> &amp;</a:t>
            </a:r>
            <a:r>
              <a:rPr lang="hi-IN" sz="3200" dirty="0" smtClean="0"/>
              <a:t> समसूत्री विभाजन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094023" y="5786735"/>
            <a:ext cx="3211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Dr. Monica </a:t>
            </a:r>
            <a:r>
              <a:rPr lang="en-US" sz="2400" dirty="0" err="1" smtClean="0"/>
              <a:t>Jyoti</a:t>
            </a:r>
            <a:r>
              <a:rPr lang="en-US" sz="2400" dirty="0" smtClean="0"/>
              <a:t> </a:t>
            </a:r>
            <a:r>
              <a:rPr lang="en-US" sz="2400" dirty="0" err="1" smtClean="0"/>
              <a:t>Kujur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DIVISION (</a:t>
            </a:r>
            <a:r>
              <a:rPr lang="hi-IN" dirty="0" smtClean="0"/>
              <a:t>कोशिका विभाजन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1" cy="4876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 err="1" smtClean="0">
                <a:solidFill>
                  <a:schemeClr val="bg1"/>
                </a:solidFill>
              </a:rPr>
              <a:t>Nageli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dirty="0" smtClean="0"/>
              <a:t>– coined the term cell division (</a:t>
            </a:r>
            <a:r>
              <a:rPr lang="hi-IN" dirty="0" smtClean="0"/>
              <a:t>कोशिका विभाजन</a:t>
            </a:r>
            <a:r>
              <a:rPr lang="en-US" dirty="0" smtClean="0"/>
              <a:t>)</a:t>
            </a:r>
          </a:p>
          <a:p>
            <a:pPr lvl="2">
              <a:lnSpc>
                <a:spcPct val="120000"/>
              </a:lnSpc>
              <a:buNone/>
            </a:pPr>
            <a:r>
              <a:rPr lang="en-US" sz="2400" dirty="0" smtClean="0"/>
              <a:t>  - ‘each cell arise from pre existing cell’ for plant cell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b="1" dirty="0" err="1" smtClean="0">
                <a:solidFill>
                  <a:schemeClr val="bg1"/>
                </a:solidFill>
              </a:rPr>
              <a:t>Flimming</a:t>
            </a:r>
            <a:r>
              <a:rPr lang="en-US" dirty="0" smtClean="0"/>
              <a:t>– observed cell division in animal cell (amitosis) and named it direct division </a:t>
            </a:r>
          </a:p>
          <a:p>
            <a:pPr>
              <a:lnSpc>
                <a:spcPct val="110000"/>
              </a:lnSpc>
              <a:buNone/>
            </a:pPr>
            <a:r>
              <a:rPr lang="en-US" b="1" dirty="0" smtClean="0"/>
              <a:t>   </a:t>
            </a:r>
            <a:r>
              <a:rPr lang="hi-IN" dirty="0" smtClean="0"/>
              <a:t>जंतु कोशिकाओं में सूत्री विभाजन की खोज डब्ल्यू फ्लेमिंग ने की |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b="1" dirty="0" err="1" smtClean="0">
                <a:solidFill>
                  <a:schemeClr val="bg1"/>
                </a:solidFill>
              </a:rPr>
              <a:t>Sterberger</a:t>
            </a:r>
            <a:r>
              <a:rPr lang="en-US" dirty="0" smtClean="0"/>
              <a:t> - observed cell division in plant cell </a:t>
            </a:r>
          </a:p>
          <a:p>
            <a:pPr>
              <a:lnSpc>
                <a:spcPct val="110000"/>
              </a:lnSpc>
              <a:buNone/>
            </a:pPr>
            <a:r>
              <a:rPr lang="en-US" dirty="0" smtClean="0"/>
              <a:t>  </a:t>
            </a:r>
            <a:r>
              <a:rPr lang="hi-IN" dirty="0" smtClean="0"/>
              <a:t>स्टार्सबर्गर ने सूत्री विभाजन का सर्वप्रथम पादप कोशिकाओं में अध्ययन किया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b="1" dirty="0" smtClean="0">
                <a:solidFill>
                  <a:schemeClr val="bg1"/>
                </a:solidFill>
              </a:rPr>
              <a:t>Farmer and Moore </a:t>
            </a:r>
            <a:r>
              <a:rPr lang="en-US" dirty="0" smtClean="0"/>
              <a:t>– coined the term </a:t>
            </a:r>
            <a:r>
              <a:rPr lang="en-US" dirty="0" err="1" smtClean="0"/>
              <a:t>meosis</a:t>
            </a:r>
            <a:endParaRPr lang="en-US" dirty="0" smtClean="0"/>
          </a:p>
          <a:p>
            <a:pPr>
              <a:lnSpc>
                <a:spcPct val="120000"/>
              </a:lnSpc>
              <a:buNone/>
            </a:pPr>
            <a:r>
              <a:rPr lang="en-US" dirty="0" smtClean="0"/>
              <a:t>   </a:t>
            </a:r>
            <a:r>
              <a:rPr lang="hi-IN" dirty="0" smtClean="0"/>
              <a:t>अर्ध्दसूत्री विभाजन की खोज सर्वप्रथम 1905 में फार्मर एवं मूरे ने की 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b="1" dirty="0" smtClean="0">
                <a:solidFill>
                  <a:schemeClr val="bg1"/>
                </a:solidFill>
              </a:rPr>
              <a:t>Robert Remark </a:t>
            </a:r>
            <a:r>
              <a:rPr lang="en-US" dirty="0" smtClean="0"/>
              <a:t>– coined the term amitosis</a:t>
            </a:r>
          </a:p>
          <a:p>
            <a:pPr>
              <a:lnSpc>
                <a:spcPct val="120000"/>
              </a:lnSpc>
              <a:buNone/>
            </a:pPr>
            <a:r>
              <a:rPr lang="en-US" dirty="0" smtClean="0"/>
              <a:t>   </a:t>
            </a:r>
            <a:r>
              <a:rPr lang="hi-IN" dirty="0" smtClean="0"/>
              <a:t>असूत्री विभाजन की खोज रेमक ने की |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b="1" dirty="0" err="1" smtClean="0">
                <a:solidFill>
                  <a:schemeClr val="bg1"/>
                </a:solidFill>
              </a:rPr>
              <a:t>Dalinton</a:t>
            </a:r>
            <a:r>
              <a:rPr lang="en-US" dirty="0" smtClean="0"/>
              <a:t>- studied chromosomal movement during cell division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DIVISION (</a:t>
            </a:r>
            <a:r>
              <a:rPr lang="hi-IN" dirty="0" smtClean="0"/>
              <a:t>कोशिका विभाजन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>
            <a:normAutofit/>
          </a:bodyPr>
          <a:lstStyle/>
          <a:p>
            <a:r>
              <a:rPr lang="hi-IN" dirty="0" smtClean="0"/>
              <a:t>जिस जैविक प्रकिया (</a:t>
            </a:r>
            <a:r>
              <a:rPr lang="en-US" dirty="0" smtClean="0"/>
              <a:t>Biological Process) </a:t>
            </a:r>
            <a:r>
              <a:rPr lang="hi-IN" dirty="0" smtClean="0"/>
              <a:t>द्वारा एक कोशिका विभाजित होकर दो या दो से अधिक कोशिकाएँ उत्पन्न करती हैं उसे कोशिका विभाजन (</a:t>
            </a:r>
            <a:r>
              <a:rPr lang="en-US" dirty="0" smtClean="0"/>
              <a:t>Cell division) </a:t>
            </a:r>
            <a:r>
              <a:rPr lang="hi-IN" dirty="0" smtClean="0"/>
              <a:t>कहते हैं।</a:t>
            </a:r>
            <a:endParaRPr lang="en-US" dirty="0" smtClean="0"/>
          </a:p>
          <a:p>
            <a:pPr lvl="1"/>
            <a:r>
              <a:rPr lang="hi-IN" dirty="0" smtClean="0"/>
              <a:t>कोशिकाओं का विभाजन तीन तरीकों से संभव है –</a:t>
            </a:r>
          </a:p>
          <a:p>
            <a:pPr lvl="2"/>
            <a:r>
              <a:rPr lang="hi-IN" dirty="0" smtClean="0"/>
              <a:t>द्विखंडन (</a:t>
            </a:r>
            <a:r>
              <a:rPr lang="en-US" dirty="0" smtClean="0"/>
              <a:t>binary fission)</a:t>
            </a:r>
          </a:p>
          <a:p>
            <a:pPr lvl="2"/>
            <a:r>
              <a:rPr lang="hi-IN" dirty="0" smtClean="0"/>
              <a:t>समसूत्री विभाजन</a:t>
            </a:r>
            <a:r>
              <a:rPr lang="en-US" dirty="0" smtClean="0"/>
              <a:t> (mitosis)</a:t>
            </a:r>
            <a:endParaRPr lang="hi-IN" dirty="0" smtClean="0"/>
          </a:p>
          <a:p>
            <a:pPr lvl="2"/>
            <a:r>
              <a:rPr lang="hi-IN" dirty="0" smtClean="0"/>
              <a:t>अर्धसूत्री विभाजन</a:t>
            </a:r>
            <a:r>
              <a:rPr lang="en-US" dirty="0" smtClean="0"/>
              <a:t> (meiosis)</a:t>
            </a:r>
            <a:endParaRPr lang="hi-IN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                Cell cycle (</a:t>
            </a:r>
            <a:r>
              <a:rPr lang="hi-IN" dirty="0" smtClean="0"/>
              <a:t>कोशिका चक्र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division of chromosomes and cytoplasm of a cell into two or more daughter cells is known as cell division.</a:t>
            </a:r>
          </a:p>
          <a:p>
            <a:endParaRPr lang="en-US" dirty="0"/>
          </a:p>
        </p:txBody>
      </p:sp>
      <p:pic>
        <p:nvPicPr>
          <p:cNvPr id="4" name="Picture 3" descr="IMG_20200225_135520286.jpg"/>
          <p:cNvPicPr>
            <a:picLocks noChangeAspect="1"/>
          </p:cNvPicPr>
          <p:nvPr/>
        </p:nvPicPr>
        <p:blipFill>
          <a:blip r:embed="rId2" cstate="print"/>
          <a:srcRect l="4167" t="7778" b="6667"/>
          <a:stretch>
            <a:fillRect/>
          </a:stretch>
        </p:blipFill>
        <p:spPr>
          <a:xfrm>
            <a:off x="5541818" y="3407133"/>
            <a:ext cx="2763982" cy="1850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Interphase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hi-IN" dirty="0" smtClean="0"/>
              <a:t>विश्रामास्था या इंटरफेस या अन्तरावस्था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4953000" cy="4876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Metabolically activities are fast in this phase so called metabolically active phase or energetic phase</a:t>
            </a:r>
          </a:p>
          <a:p>
            <a:r>
              <a:rPr lang="en-US" dirty="0" smtClean="0"/>
              <a:t>Previously it was considered as resting phase</a:t>
            </a:r>
          </a:p>
          <a:p>
            <a:r>
              <a:rPr lang="en-US" dirty="0" smtClean="0"/>
              <a:t>Also known as interval between two M phase</a:t>
            </a:r>
          </a:p>
          <a:p>
            <a:r>
              <a:rPr lang="en-US" dirty="0" smtClean="0"/>
              <a:t>Cell in </a:t>
            </a:r>
            <a:r>
              <a:rPr lang="en-US" dirty="0" err="1" smtClean="0"/>
              <a:t>interphase</a:t>
            </a:r>
            <a:r>
              <a:rPr lang="en-US" dirty="0" smtClean="0"/>
              <a:t> stage</a:t>
            </a:r>
          </a:p>
          <a:p>
            <a:pPr marL="679450">
              <a:buFont typeface="Wingdings" pitchFamily="2" charset="2"/>
              <a:buChar char="ü"/>
            </a:pPr>
            <a:r>
              <a:rPr lang="en-US" dirty="0" smtClean="0"/>
              <a:t> large cell size with large nucleus</a:t>
            </a:r>
          </a:p>
          <a:p>
            <a:pPr marL="679450">
              <a:buFont typeface="Wingdings" pitchFamily="2" charset="2"/>
              <a:buChar char="ü"/>
            </a:pPr>
            <a:r>
              <a:rPr lang="en-US" dirty="0" smtClean="0"/>
              <a:t> clearly seen chromatin in net work form</a:t>
            </a:r>
          </a:p>
          <a:p>
            <a:pPr marL="679450">
              <a:buFont typeface="Wingdings" pitchFamily="2" charset="2"/>
              <a:buChar char="ü"/>
            </a:pPr>
            <a:r>
              <a:rPr lang="en-US" dirty="0" smtClean="0"/>
              <a:t> clearly seen nucleolus </a:t>
            </a:r>
          </a:p>
          <a:p>
            <a:r>
              <a:rPr lang="en-US" dirty="0" smtClean="0"/>
              <a:t>Can be sub divided into 3 sub phase</a:t>
            </a:r>
          </a:p>
          <a:p>
            <a:pPr marL="741363" lvl="2">
              <a:buFont typeface="Wingdings" pitchFamily="2" charset="2"/>
              <a:buChar char="ü"/>
            </a:pPr>
            <a:r>
              <a:rPr lang="en-US" sz="2200" dirty="0" smtClean="0"/>
              <a:t>G</a:t>
            </a:r>
            <a:r>
              <a:rPr lang="en-US" sz="2200" baseline="-25000" dirty="0" smtClean="0"/>
              <a:t>1</a:t>
            </a:r>
          </a:p>
          <a:p>
            <a:pPr marL="741363" lvl="2">
              <a:buFont typeface="Wingdings" pitchFamily="2" charset="2"/>
              <a:buChar char="ü"/>
            </a:pPr>
            <a:r>
              <a:rPr lang="en-US" sz="2200" dirty="0" smtClean="0"/>
              <a:t>S</a:t>
            </a:r>
          </a:p>
          <a:p>
            <a:pPr marL="741363" lvl="2">
              <a:buFont typeface="Wingdings" pitchFamily="2" charset="2"/>
              <a:buChar char="ü"/>
            </a:pPr>
            <a:r>
              <a:rPr lang="en-US" sz="2200" dirty="0" smtClean="0"/>
              <a:t>G</a:t>
            </a:r>
            <a:r>
              <a:rPr lang="en-US" sz="1700" baseline="-25000" dirty="0" smtClean="0"/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3000" y="1981200"/>
            <a:ext cx="419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इस चरण में मेटाबॉलिक गतिविधियाँ तेज़ होती हैं जिन्हें मेटाबॉलिक रूप से सक्रिय चरण या ऊर्जावान चरण कहा जाता है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पहले इसे विश्रामास्था माना जाता था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दो </a:t>
            </a:r>
            <a:r>
              <a:rPr lang="en-US" dirty="0" smtClean="0"/>
              <a:t>M</a:t>
            </a:r>
            <a:r>
              <a:rPr lang="hi-IN" dirty="0" smtClean="0"/>
              <a:t> चरण के बीच अंतराल के रूप में भी जाना जाता है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इंटरफेज़ चरण में सेल </a:t>
            </a:r>
            <a:endParaRPr lang="en-US" dirty="0" smtClean="0"/>
          </a:p>
          <a:p>
            <a:pPr marL="465138" indent="-185738"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hi-IN" dirty="0" smtClean="0"/>
              <a:t>बड़े केंद्रक के साथ</a:t>
            </a:r>
            <a:r>
              <a:rPr lang="en-US" dirty="0" smtClean="0"/>
              <a:t> </a:t>
            </a:r>
            <a:r>
              <a:rPr lang="hi-IN" dirty="0" smtClean="0"/>
              <a:t>साथ</a:t>
            </a:r>
            <a:r>
              <a:rPr lang="en-US" dirty="0" smtClean="0"/>
              <a:t> </a:t>
            </a:r>
            <a:r>
              <a:rPr lang="hi-IN" dirty="0" smtClean="0"/>
              <a:t>कोशिका</a:t>
            </a:r>
            <a:r>
              <a:rPr lang="en-US" dirty="0" smtClean="0"/>
              <a:t> </a:t>
            </a:r>
            <a:r>
              <a:rPr lang="hi-IN" dirty="0" smtClean="0"/>
              <a:t>का आकार बड़ा </a:t>
            </a:r>
            <a:endParaRPr lang="en-US" dirty="0" smtClean="0"/>
          </a:p>
          <a:p>
            <a:pPr marL="465138" indent="-185738"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hi-IN" dirty="0" smtClean="0"/>
              <a:t>क्रोमेटिन को स्पष्ट रूप से दिखाई पड़ा</a:t>
            </a:r>
            <a:endParaRPr lang="en-US" dirty="0" smtClean="0"/>
          </a:p>
          <a:p>
            <a:pPr marL="465138" indent="-185738"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hi-IN" dirty="0" smtClean="0"/>
              <a:t>न्यूक्लिओयस स्पष्ट रूप से दिखाई पड़ा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इंटरफेज़ को 3 अवस्था में विभाजित किया जा सकता है </a:t>
            </a:r>
            <a:endParaRPr lang="en-US" dirty="0" smtClean="0"/>
          </a:p>
          <a:p>
            <a:pPr marL="279400"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hi-IN" dirty="0" smtClean="0"/>
              <a:t>G1 </a:t>
            </a:r>
            <a:endParaRPr lang="en-US" dirty="0" smtClean="0"/>
          </a:p>
          <a:p>
            <a:pPr marL="279400">
              <a:buFont typeface="Wingdings" pitchFamily="2" charset="2"/>
              <a:buChar char="ü"/>
            </a:pPr>
            <a:r>
              <a:rPr lang="en-US" dirty="0" smtClean="0"/>
              <a:t> M</a:t>
            </a:r>
          </a:p>
          <a:p>
            <a:pPr marL="279400"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hi-IN" dirty="0" smtClean="0"/>
              <a:t>G2</a:t>
            </a:r>
            <a:endParaRPr lang="en-US" dirty="0"/>
          </a:p>
        </p:txBody>
      </p:sp>
      <p:pic>
        <p:nvPicPr>
          <p:cNvPr id="6" name="Picture 5" descr="IMG_20200225_134818274.jpg"/>
          <p:cNvPicPr>
            <a:picLocks noChangeAspect="1"/>
          </p:cNvPicPr>
          <p:nvPr/>
        </p:nvPicPr>
        <p:blipFill>
          <a:blip r:embed="rId2" cstate="print"/>
          <a:srcRect l="19166" t="18889" r="30834" b="21111"/>
          <a:stretch>
            <a:fillRect/>
          </a:stretch>
        </p:blipFill>
        <p:spPr>
          <a:xfrm rot="5400000">
            <a:off x="7298267" y="211666"/>
            <a:ext cx="1862667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3228"/>
            <a:ext cx="8382000" cy="1080938"/>
          </a:xfrm>
        </p:spPr>
        <p:txBody>
          <a:bodyPr>
            <a:noAutofit/>
          </a:bodyPr>
          <a:lstStyle/>
          <a:p>
            <a:r>
              <a:rPr lang="en-US" sz="2800" dirty="0" smtClean="0"/>
              <a:t>G</a:t>
            </a:r>
            <a:r>
              <a:rPr lang="en-US" sz="2800" baseline="-25000" dirty="0" smtClean="0"/>
              <a:t>1 </a:t>
            </a:r>
            <a:r>
              <a:rPr lang="en-US" sz="2800" dirty="0" smtClean="0"/>
              <a:t>Phase/1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growth phase/post mitotic division /1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gap phase</a:t>
            </a:r>
            <a:br>
              <a:rPr lang="en-US" sz="2800" dirty="0" smtClean="0"/>
            </a:br>
            <a:r>
              <a:rPr lang="en-US" sz="2800" dirty="0" smtClean="0"/>
              <a:t>S </a:t>
            </a:r>
            <a:r>
              <a:rPr lang="hi-IN" sz="2800" dirty="0" smtClean="0"/>
              <a:t>अवस्था</a:t>
            </a:r>
            <a:r>
              <a:rPr lang="en-US" sz="2800" dirty="0" smtClean="0"/>
              <a:t> </a:t>
            </a:r>
            <a:r>
              <a:rPr lang="hi-IN" sz="2800" dirty="0" smtClean="0"/>
              <a:t>या विश्रामास्था या इंटरफेस या अन्तरावस्था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105400" cy="3124200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Longest time period (40-50%)</a:t>
            </a:r>
          </a:p>
          <a:p>
            <a:r>
              <a:rPr lang="en-US" sz="2000" dirty="0" smtClean="0"/>
              <a:t>Synthesis of </a:t>
            </a:r>
          </a:p>
          <a:p>
            <a:pPr lvl="1"/>
            <a:r>
              <a:rPr lang="en-US" sz="1800" dirty="0" smtClean="0"/>
              <a:t>(a) RNA – mRNA, </a:t>
            </a:r>
            <a:r>
              <a:rPr lang="en-US" sz="1800" dirty="0" err="1" smtClean="0"/>
              <a:t>rRNA</a:t>
            </a:r>
            <a:r>
              <a:rPr lang="en-US" sz="1800" dirty="0" smtClean="0"/>
              <a:t>, </a:t>
            </a:r>
            <a:r>
              <a:rPr lang="en-US" sz="1800" dirty="0" err="1" smtClean="0"/>
              <a:t>tRNA</a:t>
            </a:r>
            <a:r>
              <a:rPr lang="en-US" sz="1800" dirty="0" smtClean="0"/>
              <a:t>,</a:t>
            </a:r>
          </a:p>
          <a:p>
            <a:pPr lvl="1"/>
            <a:r>
              <a:rPr lang="en-US" sz="1800" dirty="0" smtClean="0"/>
              <a:t>(b) protein – structural protein, enzymatic protein (RNA polymerase, DNA polymerase) </a:t>
            </a:r>
          </a:p>
          <a:p>
            <a:pPr marL="344488" lvl="5"/>
            <a:r>
              <a:rPr lang="en-US" sz="2000" dirty="0" smtClean="0"/>
              <a:t>New cell organelles arises (ER, GC, </a:t>
            </a:r>
            <a:r>
              <a:rPr lang="en-US" sz="2000" dirty="0" err="1" smtClean="0"/>
              <a:t>lysosome</a:t>
            </a:r>
            <a:r>
              <a:rPr lang="en-US" sz="2000" dirty="0" smtClean="0"/>
              <a:t>, </a:t>
            </a:r>
            <a:r>
              <a:rPr lang="en-US" sz="2000" dirty="0" err="1" smtClean="0"/>
              <a:t>microbodies</a:t>
            </a:r>
            <a:r>
              <a:rPr lang="en-US" sz="2000" dirty="0" smtClean="0"/>
              <a:t>, vacuoles, cytoskeleton)</a:t>
            </a:r>
          </a:p>
          <a:p>
            <a:pPr marL="344488" lvl="5"/>
            <a:r>
              <a:rPr lang="en-US" sz="2000" dirty="0" smtClean="0"/>
              <a:t>Cell grow in size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4854476"/>
            <a:ext cx="891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सबसे लंबी समयावधि (40-50%)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संश्लेषण 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hi-IN" dirty="0" smtClean="0"/>
              <a:t>(ए) आरएनए - एमआरएनए, आरआरएनए, टीआरएनए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hi-IN" dirty="0" smtClean="0"/>
              <a:t>(बी) प्रोटीन - संरचनात्मक प्रोटीन, एंजाइमैटिक प्रोटीन (आरएनए पोलीमरेज़, डीएनए पोलीमरेज़) </a:t>
            </a:r>
            <a:endParaRPr lang="en-US" dirty="0" smtClean="0"/>
          </a:p>
          <a:p>
            <a:pPr marL="231775" lvl="1" indent="-117475">
              <a:buFont typeface="Arial" pitchFamily="34" charset="0"/>
              <a:buChar char="•"/>
            </a:pPr>
            <a:r>
              <a:rPr lang="hi-IN" dirty="0" smtClean="0"/>
              <a:t>नए कोशिका अंग उत्पन्न होते हैं</a:t>
            </a:r>
            <a:endParaRPr lang="en-US" dirty="0" smtClean="0"/>
          </a:p>
          <a:p>
            <a:pPr marL="114300" lvl="1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hi-IN" dirty="0" smtClean="0"/>
              <a:t>कोशिका आकार में बढ़ती है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 phase or synthesis phase</a:t>
            </a:r>
            <a:br>
              <a:rPr lang="en-US" dirty="0" smtClean="0"/>
            </a:br>
            <a:r>
              <a:rPr lang="en-US" dirty="0" smtClean="0"/>
              <a:t>S </a:t>
            </a:r>
            <a:r>
              <a:rPr lang="hi-IN" dirty="0" smtClean="0"/>
              <a:t>अवस्था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6553200" cy="4876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DNA amount become double (2c to 4c)</a:t>
            </a:r>
          </a:p>
          <a:p>
            <a:r>
              <a:rPr lang="en-US" dirty="0" err="1" smtClean="0"/>
              <a:t>Centrosome</a:t>
            </a:r>
            <a:r>
              <a:rPr lang="en-US" dirty="0" smtClean="0"/>
              <a:t> replication</a:t>
            </a:r>
          </a:p>
          <a:p>
            <a:r>
              <a:rPr lang="en-US" dirty="0" err="1" smtClean="0"/>
              <a:t>Histone</a:t>
            </a:r>
            <a:r>
              <a:rPr lang="en-US" dirty="0" smtClean="0"/>
              <a:t> protein formation</a:t>
            </a:r>
          </a:p>
          <a:p>
            <a:r>
              <a:rPr lang="en-US" dirty="0" smtClean="0"/>
              <a:t>Chromosomes become double (2 sister </a:t>
            </a:r>
            <a:r>
              <a:rPr lang="en-US" dirty="0" err="1" smtClean="0"/>
              <a:t>cromatids</a:t>
            </a:r>
            <a:r>
              <a:rPr lang="en-US" dirty="0" smtClean="0"/>
              <a:t> from the single </a:t>
            </a:r>
            <a:r>
              <a:rPr lang="en-US" dirty="0" err="1" smtClean="0"/>
              <a:t>cromatid</a:t>
            </a:r>
            <a:r>
              <a:rPr lang="en-US" dirty="0" smtClean="0"/>
              <a:t> of each chromosome is form)</a:t>
            </a:r>
          </a:p>
          <a:p>
            <a:endParaRPr lang="en-US" dirty="0" smtClean="0"/>
          </a:p>
          <a:p>
            <a:r>
              <a:rPr lang="hi-IN" dirty="0" smtClean="0"/>
              <a:t>डीएनए की मात्रा दोगुनी हो जाती है (2 सी से 4 सी) </a:t>
            </a:r>
            <a:endParaRPr lang="en-US" dirty="0" smtClean="0"/>
          </a:p>
          <a:p>
            <a:r>
              <a:rPr lang="hi-IN" dirty="0" smtClean="0"/>
              <a:t>Centrosome replecation </a:t>
            </a:r>
            <a:endParaRPr lang="en-US" dirty="0" smtClean="0"/>
          </a:p>
          <a:p>
            <a:r>
              <a:rPr lang="hi-IN" dirty="0" smtClean="0"/>
              <a:t>हिस्टोन प्रोटीन का निर्माण </a:t>
            </a:r>
            <a:endParaRPr lang="en-US" dirty="0" smtClean="0"/>
          </a:p>
          <a:p>
            <a:r>
              <a:rPr lang="hi-IN" dirty="0" smtClean="0"/>
              <a:t>क्रोमोसोम डबल हो जाते हैं (प्रत्येक गुणसूत्र के एकल क्रोमैटिड से 2 बहन क्रोमैटिड्स का निर्माण होता है)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00262"/>
            <a:ext cx="8458200" cy="1080938"/>
          </a:xfrm>
        </p:spPr>
        <p:txBody>
          <a:bodyPr>
            <a:noAutofit/>
          </a:bodyPr>
          <a:lstStyle/>
          <a:p>
            <a:r>
              <a:rPr lang="en-US" sz="2800" dirty="0" smtClean="0"/>
              <a:t>G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phase/ Pre mitotic division/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growth phase /2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gap phase</a:t>
            </a:r>
            <a:br>
              <a:rPr lang="en-US" sz="2800" dirty="0" smtClean="0"/>
            </a:br>
            <a:r>
              <a:rPr lang="en-US" sz="2800" dirty="0" smtClean="0"/>
              <a:t> G</a:t>
            </a:r>
            <a:r>
              <a:rPr lang="en-US" sz="2800" baseline="-25000" dirty="0" smtClean="0"/>
              <a:t>2 </a:t>
            </a:r>
            <a:r>
              <a:rPr lang="hi-IN" sz="2800" dirty="0" smtClean="0"/>
              <a:t>अवस्था</a:t>
            </a:r>
            <a:br>
              <a:rPr lang="hi-IN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60960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Synthesis of </a:t>
            </a:r>
          </a:p>
          <a:p>
            <a:pPr lvl="1"/>
            <a:r>
              <a:rPr lang="en-US" dirty="0" smtClean="0"/>
              <a:t>(a) RNA- for coiling and condensation of DNA</a:t>
            </a:r>
          </a:p>
          <a:p>
            <a:pPr lvl="1"/>
            <a:r>
              <a:rPr lang="en-US" dirty="0" smtClean="0"/>
              <a:t>(b) Protein-</a:t>
            </a:r>
          </a:p>
          <a:p>
            <a:pPr lvl="2"/>
            <a:r>
              <a:rPr lang="en-US" dirty="0" err="1" smtClean="0"/>
              <a:t>Tubulin</a:t>
            </a:r>
            <a:r>
              <a:rPr lang="en-US" dirty="0" smtClean="0"/>
              <a:t> (for formation of SF)</a:t>
            </a:r>
          </a:p>
          <a:p>
            <a:pPr lvl="2"/>
            <a:r>
              <a:rPr lang="en-US" dirty="0" err="1" smtClean="0"/>
              <a:t>Cinase</a:t>
            </a:r>
            <a:r>
              <a:rPr lang="en-US" dirty="0" smtClean="0"/>
              <a:t> (transfer cell from G</a:t>
            </a:r>
            <a:r>
              <a:rPr lang="en-US" baseline="-25000" dirty="0" smtClean="0"/>
              <a:t>2</a:t>
            </a:r>
            <a:r>
              <a:rPr lang="en-US" dirty="0" smtClean="0"/>
              <a:t> to M phase, division of cell </a:t>
            </a:r>
            <a:r>
              <a:rPr lang="en-US" dirty="0" err="1" smtClean="0"/>
              <a:t>organel</a:t>
            </a:r>
            <a:r>
              <a:rPr lang="en-US" dirty="0" smtClean="0"/>
              <a:t> like mitochondria &amp; chloroplast, nucleus grows in size)</a:t>
            </a:r>
          </a:p>
          <a:p>
            <a:r>
              <a:rPr lang="hi-IN" dirty="0" smtClean="0"/>
              <a:t>संश्लेषण </a:t>
            </a:r>
            <a:endParaRPr lang="en-US" dirty="0" smtClean="0"/>
          </a:p>
          <a:p>
            <a:pPr lvl="1"/>
            <a:r>
              <a:rPr lang="hi-IN" dirty="0" smtClean="0"/>
              <a:t>(ए) डीएनए के जमाव और संघनन के लिए आरएनए- </a:t>
            </a:r>
            <a:endParaRPr lang="en-US" dirty="0" smtClean="0"/>
          </a:p>
          <a:p>
            <a:pPr lvl="1"/>
            <a:r>
              <a:rPr lang="hi-IN" dirty="0" smtClean="0"/>
              <a:t>(b) प्रोटीन- </a:t>
            </a:r>
            <a:endParaRPr lang="en-US" dirty="0" smtClean="0"/>
          </a:p>
          <a:p>
            <a:pPr lvl="2"/>
            <a:r>
              <a:rPr lang="hi-IN" dirty="0" smtClean="0"/>
              <a:t>ट्यूबिलिन (एसएफ के गठन के लिए)</a:t>
            </a:r>
            <a:endParaRPr lang="en-US" dirty="0" smtClean="0"/>
          </a:p>
          <a:p>
            <a:pPr lvl="2"/>
            <a:r>
              <a:rPr lang="hi-IN" dirty="0" smtClean="0"/>
              <a:t>काइनेज (</a:t>
            </a:r>
            <a:r>
              <a:rPr lang="en-US" dirty="0" smtClean="0"/>
              <a:t>G</a:t>
            </a:r>
            <a:r>
              <a:rPr lang="hi-IN" dirty="0" smtClean="0"/>
              <a:t>2 से </a:t>
            </a:r>
            <a:r>
              <a:rPr lang="en-US" dirty="0" smtClean="0"/>
              <a:t>M</a:t>
            </a:r>
            <a:r>
              <a:rPr lang="hi-IN" dirty="0" smtClean="0"/>
              <a:t> चरण में सेल</a:t>
            </a:r>
            <a:r>
              <a:rPr lang="en-US" dirty="0" smtClean="0"/>
              <a:t> </a:t>
            </a:r>
            <a:r>
              <a:rPr lang="hi-IN" dirty="0" smtClean="0"/>
              <a:t>का स्थानांतरण</a:t>
            </a:r>
            <a:r>
              <a:rPr lang="en-US" dirty="0" smtClean="0"/>
              <a:t>,</a:t>
            </a:r>
            <a:r>
              <a:rPr lang="hi-IN" dirty="0" smtClean="0"/>
              <a:t> माइटोकॉन्ड्रिया और क्लोरोप्लास्ट जैसे कोशिका अंग का विभाजन, कोशिका केंद्रीय आकार में बढ़ता है)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Mitosis</a:t>
            </a:r>
            <a:br>
              <a:rPr lang="en-US" dirty="0" smtClean="0"/>
            </a:br>
            <a:r>
              <a:rPr lang="hi-IN" dirty="0" smtClean="0"/>
              <a:t> समसूत्री विभाजन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753228"/>
            <a:ext cx="7210396" cy="14565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 phase/ mitotic phases</a:t>
            </a:r>
            <a:br>
              <a:rPr lang="en-US" dirty="0" smtClean="0"/>
            </a:br>
            <a:r>
              <a:rPr lang="en-US" b="1" dirty="0" smtClean="0"/>
              <a:t>M </a:t>
            </a:r>
            <a:r>
              <a:rPr lang="hi-IN" dirty="0" smtClean="0"/>
              <a:t>अवस्था</a:t>
            </a:r>
            <a:r>
              <a:rPr lang="en-US" b="1" dirty="0" smtClean="0"/>
              <a:t>/ </a:t>
            </a:r>
            <a:r>
              <a:rPr lang="hi-IN" dirty="0" smtClean="0"/>
              <a:t>समसूत्री विभाजन</a:t>
            </a:r>
            <a:br>
              <a:rPr lang="hi-IN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336873"/>
            <a:ext cx="5562599" cy="359931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Shortest phase</a:t>
            </a:r>
          </a:p>
          <a:p>
            <a:r>
              <a:rPr lang="en-US" dirty="0" smtClean="0"/>
              <a:t>Consist of 2 parts </a:t>
            </a:r>
            <a:r>
              <a:rPr lang="en-US" dirty="0" err="1" smtClean="0"/>
              <a:t>Karyokinesis</a:t>
            </a:r>
            <a:r>
              <a:rPr lang="en-US" dirty="0" smtClean="0"/>
              <a:t> &amp; </a:t>
            </a:r>
            <a:r>
              <a:rPr lang="en-US" dirty="0" err="1" smtClean="0"/>
              <a:t>cytokinesis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hi-IN" dirty="0" smtClean="0"/>
              <a:t>सबसे छोटा चरण</a:t>
            </a:r>
            <a:endParaRPr lang="en-US" dirty="0" smtClean="0"/>
          </a:p>
          <a:p>
            <a:r>
              <a:rPr lang="hi-IN" dirty="0" smtClean="0"/>
              <a:t>समसूत्री विभाजन के दो मुख्य भाग होते हैं |</a:t>
            </a:r>
          </a:p>
          <a:p>
            <a:pPr lvl="1"/>
            <a:r>
              <a:rPr lang="hi-IN" dirty="0" smtClean="0"/>
              <a:t>केन्द्रक का विभाजन ( </a:t>
            </a:r>
            <a:r>
              <a:rPr lang="en-US" dirty="0" err="1" smtClean="0"/>
              <a:t>Karyokinesis</a:t>
            </a:r>
            <a:r>
              <a:rPr lang="en-US" dirty="0" smtClean="0"/>
              <a:t> )</a:t>
            </a:r>
          </a:p>
          <a:p>
            <a:pPr lvl="1"/>
            <a:r>
              <a:rPr lang="hi-IN" dirty="0" smtClean="0"/>
              <a:t>कोशिका द्रव्य का विभाजन (</a:t>
            </a:r>
            <a:r>
              <a:rPr lang="en-US" dirty="0" err="1" smtClean="0"/>
              <a:t>Cytokinesis</a:t>
            </a:r>
            <a:r>
              <a:rPr lang="en-US" dirty="0" smtClean="0"/>
              <a:t> 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Prophase</a:t>
            </a:r>
            <a:br>
              <a:rPr lang="en-US" dirty="0" smtClean="0"/>
            </a:br>
            <a:r>
              <a:rPr lang="hi-IN" dirty="0" smtClean="0"/>
              <a:t>पूर्वावस्था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876800"/>
            <a:ext cx="9144000" cy="1981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i-IN" dirty="0" smtClean="0">
                <a:solidFill>
                  <a:schemeClr val="bg1"/>
                </a:solidFill>
              </a:rPr>
              <a:t>प्रारंभीक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hi-IN" dirty="0" smtClean="0">
                <a:solidFill>
                  <a:schemeClr val="bg1"/>
                </a:solidFill>
              </a:rPr>
              <a:t>पूर्वावस्था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hi-IN" dirty="0" smtClean="0"/>
              <a:t>कोशिका अंग</a:t>
            </a:r>
            <a:r>
              <a:rPr lang="en-US" dirty="0" smtClean="0"/>
              <a:t> </a:t>
            </a:r>
            <a:r>
              <a:rPr lang="hi-IN" dirty="0" smtClean="0"/>
              <a:t>नष्ट हो जाता है</a:t>
            </a:r>
            <a:endParaRPr lang="en-US" dirty="0" smtClean="0"/>
          </a:p>
          <a:p>
            <a:r>
              <a:rPr lang="hi-IN" dirty="0" smtClean="0"/>
              <a:t>केन्द्रक का आवरण</a:t>
            </a:r>
            <a:r>
              <a:rPr lang="en-US" dirty="0" smtClean="0"/>
              <a:t> </a:t>
            </a:r>
            <a:r>
              <a:rPr lang="hi-IN" dirty="0" smtClean="0"/>
              <a:t>और न्यूक्लिओलस नष्ट होने लगते हैं</a:t>
            </a:r>
            <a:endParaRPr lang="en-US" dirty="0" smtClean="0"/>
          </a:p>
          <a:p>
            <a:r>
              <a:rPr lang="hi-IN" dirty="0" smtClean="0"/>
              <a:t>इसमें केंद्रक के भीतर पतले पतले सूत्र दिखाई पड़ते हैं, जिनको केंद्रकसूत्र कहते हैं। ये केंद्रकसूत्र क्रमश: सर्पिलीकरण (</a:t>
            </a:r>
            <a:r>
              <a:rPr lang="en-US" dirty="0" err="1" smtClean="0"/>
              <a:t>spiralization</a:t>
            </a:r>
            <a:r>
              <a:rPr lang="en-US" dirty="0" smtClean="0"/>
              <a:t>) </a:t>
            </a:r>
            <a:r>
              <a:rPr lang="hi-IN" dirty="0" smtClean="0"/>
              <a:t>के कारण छोटे और मोटे हो जाते हैं।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981200"/>
            <a:ext cx="7720637" cy="1981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Early prophase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ER, GC, </a:t>
            </a:r>
            <a:r>
              <a:rPr lang="en-US" sz="2400" dirty="0" err="1" smtClean="0"/>
              <a:t>Lysosome</a:t>
            </a:r>
            <a:r>
              <a:rPr lang="en-US" sz="2400" dirty="0" smtClean="0"/>
              <a:t>, </a:t>
            </a:r>
            <a:r>
              <a:rPr lang="en-US" sz="2400" dirty="0" err="1" smtClean="0"/>
              <a:t>microbodies</a:t>
            </a:r>
            <a:r>
              <a:rPr lang="en-US" sz="2400" dirty="0" smtClean="0"/>
              <a:t>, vacuoles and cytoskeleton disappear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Nuclear membrane and nucleolus start to disappear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</a:pPr>
            <a:r>
              <a:rPr lang="en-US" sz="2400" dirty="0" smtClean="0"/>
              <a:t>Chromatin become coiled and condensed to form chromosome - </a:t>
            </a:r>
            <a:r>
              <a:rPr lang="en-US" sz="2400" dirty="0" err="1" smtClean="0"/>
              <a:t>spiralization</a:t>
            </a:r>
            <a:r>
              <a:rPr lang="en-US" sz="2400" dirty="0" smtClean="0"/>
              <a:t>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134837556.jpg"/>
          <p:cNvPicPr>
            <a:picLocks noChangeAspect="1"/>
          </p:cNvPicPr>
          <p:nvPr/>
        </p:nvPicPr>
        <p:blipFill>
          <a:blip r:embed="rId2" cstate="print"/>
          <a:srcRect t="36667" b="38889"/>
          <a:stretch>
            <a:fillRect/>
          </a:stretch>
        </p:blipFill>
        <p:spPr>
          <a:xfrm>
            <a:off x="838200" y="3810000"/>
            <a:ext cx="5334000" cy="977900"/>
          </a:xfrm>
          <a:prstGeom prst="rect">
            <a:avLst/>
          </a:prstGeom>
        </p:spPr>
      </p:pic>
      <p:pic>
        <p:nvPicPr>
          <p:cNvPr id="6" name="Picture 5" descr="IMG_20200225_134837556.jpg"/>
          <p:cNvPicPr>
            <a:picLocks noChangeAspect="1"/>
          </p:cNvPicPr>
          <p:nvPr/>
        </p:nvPicPr>
        <p:blipFill>
          <a:blip r:embed="rId3" cstate="print"/>
          <a:srcRect l="41667" t="56667" r="40833" b="16667"/>
          <a:stretch>
            <a:fillRect/>
          </a:stretch>
        </p:blipFill>
        <p:spPr>
          <a:xfrm>
            <a:off x="6781800" y="3145971"/>
            <a:ext cx="1981200" cy="2264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Prophase</a:t>
            </a:r>
            <a:br>
              <a:rPr lang="en-US" dirty="0" smtClean="0"/>
            </a:br>
            <a:r>
              <a:rPr lang="hi-IN" dirty="0" smtClean="0"/>
              <a:t>पूर्वावस्था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1905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Late prophase</a:t>
            </a:r>
          </a:p>
          <a:p>
            <a:r>
              <a:rPr lang="en-US" dirty="0" smtClean="0"/>
              <a:t>Nuclear membrane and nucleolus completely disappear so chromosome come in direct contact with </a:t>
            </a:r>
            <a:r>
              <a:rPr lang="en-US" dirty="0" err="1" smtClean="0"/>
              <a:t>nucleo</a:t>
            </a:r>
            <a:r>
              <a:rPr lang="en-US" dirty="0" smtClean="0"/>
              <a:t>-cytoplasm </a:t>
            </a:r>
          </a:p>
          <a:p>
            <a:r>
              <a:rPr lang="en-US" dirty="0" smtClean="0"/>
              <a:t> Each chromosome contains 2 sister </a:t>
            </a:r>
            <a:r>
              <a:rPr lang="en-US" dirty="0" err="1" smtClean="0"/>
              <a:t>chromatids</a:t>
            </a:r>
            <a:endParaRPr lang="en-US" dirty="0" smtClean="0"/>
          </a:p>
          <a:p>
            <a:r>
              <a:rPr lang="en-US" dirty="0" smtClean="0"/>
              <a:t>At the end of the prophase each </a:t>
            </a:r>
            <a:r>
              <a:rPr lang="en-US" dirty="0" err="1" smtClean="0"/>
              <a:t>centrosome</a:t>
            </a:r>
            <a:r>
              <a:rPr lang="en-US" dirty="0" smtClean="0"/>
              <a:t> reaches the opposite poles.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5105400"/>
            <a:ext cx="91440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hi-IN" sz="2000" dirty="0" smtClean="0">
                <a:solidFill>
                  <a:schemeClr val="bg1"/>
                </a:solidFill>
              </a:rPr>
              <a:t>विलंवित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hi-IN" sz="2000" dirty="0" smtClean="0">
                <a:solidFill>
                  <a:schemeClr val="bg1"/>
                </a:solidFill>
              </a:rPr>
              <a:t>पूर्वावस्था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hi-IN" sz="2000" dirty="0" smtClean="0"/>
              <a:t>केंद्रकावरण नष्ट हो जाता है।</a:t>
            </a:r>
            <a:endParaRPr lang="en-US" sz="2000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000" dirty="0" smtClean="0"/>
              <a:t>ताराकेंद्र (</a:t>
            </a:r>
            <a:r>
              <a:rPr lang="en-US" sz="2000" dirty="0" err="1" smtClean="0"/>
              <a:t>Centriole</a:t>
            </a:r>
            <a:r>
              <a:rPr lang="en-US" sz="2000" dirty="0" smtClean="0"/>
              <a:t>) </a:t>
            </a:r>
            <a:r>
              <a:rPr lang="hi-IN" sz="2000" dirty="0" smtClean="0"/>
              <a:t>का विभाजन हो जाता है और</a:t>
            </a:r>
            <a:r>
              <a:rPr lang="en-US" sz="2000" dirty="0" smtClean="0"/>
              <a:t> </a:t>
            </a:r>
            <a:r>
              <a:rPr lang="hi-IN" sz="2000" dirty="0" smtClean="0"/>
              <a:t>एक दूसरे से दूर होते जाते हैं</a:t>
            </a:r>
            <a:r>
              <a:rPr lang="en-US" sz="2000" dirty="0" smtClean="0"/>
              <a:t> </a:t>
            </a:r>
            <a:r>
              <a:rPr lang="hi-IN" sz="2000" dirty="0" smtClean="0"/>
              <a:t>दोनों सेंट्रोसोम एक दूसरे से अधिक से अधिक दूरी पर व्यासाभिमुख (</a:t>
            </a:r>
            <a:r>
              <a:rPr lang="en-US" sz="2000" dirty="0" smtClean="0"/>
              <a:t>diametrically opposite) </a:t>
            </a:r>
            <a:r>
              <a:rPr lang="hi-IN" sz="2000" dirty="0" smtClean="0"/>
              <a:t>स्थापित हो जाते हैं।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134848387.jpg"/>
          <p:cNvPicPr>
            <a:picLocks noChangeAspect="1"/>
          </p:cNvPicPr>
          <p:nvPr/>
        </p:nvPicPr>
        <p:blipFill>
          <a:blip r:embed="rId2" cstate="print"/>
          <a:srcRect l="9167" t="12223" r="10000" b="14444"/>
          <a:stretch>
            <a:fillRect/>
          </a:stretch>
        </p:blipFill>
        <p:spPr>
          <a:xfrm>
            <a:off x="4038600" y="3657600"/>
            <a:ext cx="3202709" cy="2179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Metaphase</a:t>
            </a:r>
            <a:br>
              <a:rPr lang="en-US" dirty="0" smtClean="0"/>
            </a:br>
            <a:r>
              <a:rPr lang="hi-IN" dirty="0" smtClean="0"/>
              <a:t>मध्यावस्था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63284"/>
            <a:ext cx="9144000" cy="138951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Shortest and thickest chromosome can be seen</a:t>
            </a:r>
          </a:p>
          <a:p>
            <a:r>
              <a:rPr lang="en-US" dirty="0" smtClean="0"/>
              <a:t>Irregularly present chromosome, now arrange in a regular manner at the center of the cell known as equatorial plate/ </a:t>
            </a:r>
            <a:r>
              <a:rPr lang="en-US" dirty="0" err="1" smtClean="0"/>
              <a:t>metaphasic</a:t>
            </a:r>
            <a:r>
              <a:rPr lang="en-US" dirty="0" smtClean="0"/>
              <a:t> plate. This process is known as </a:t>
            </a:r>
            <a:r>
              <a:rPr lang="en-US" dirty="0" err="1" smtClean="0"/>
              <a:t>congression</a:t>
            </a:r>
            <a:r>
              <a:rPr lang="en-US" dirty="0" smtClean="0"/>
              <a:t>. 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5562600"/>
            <a:ext cx="91440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सबसे छोटा और सबसे मोटा केंद्रकसूत्र देखा जा सकता है </a:t>
            </a:r>
            <a:endParaRPr lang="en-US" sz="2400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केंद्रकसूत्र तर्कु की मध्यरेखा के समतल </a:t>
            </a:r>
            <a:r>
              <a:rPr lang="en-US" sz="2400" dirty="0" smtClean="0"/>
              <a:t>(</a:t>
            </a:r>
            <a:r>
              <a:rPr lang="hi-IN" sz="2400" dirty="0" smtClean="0"/>
              <a:t>मध्यावस्था फलक (</a:t>
            </a:r>
            <a:r>
              <a:rPr lang="en-US" sz="2400" dirty="0" smtClean="0"/>
              <a:t>Metaphase plate)) </a:t>
            </a:r>
            <a:r>
              <a:rPr lang="hi-IN" sz="2400" dirty="0" smtClean="0"/>
              <a:t>पर एकत्रित हो जाते हैं।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134900873.jpg"/>
          <p:cNvPicPr>
            <a:picLocks noChangeAspect="1"/>
          </p:cNvPicPr>
          <p:nvPr/>
        </p:nvPicPr>
        <p:blipFill>
          <a:blip r:embed="rId2" cstate="print"/>
          <a:srcRect l="6667" t="38889" r="2500" b="16667"/>
          <a:stretch>
            <a:fillRect/>
          </a:stretch>
        </p:blipFill>
        <p:spPr>
          <a:xfrm>
            <a:off x="1524000" y="3352800"/>
            <a:ext cx="5867400" cy="2153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Anaphase </a:t>
            </a:r>
            <a:br>
              <a:rPr lang="en-US" dirty="0" smtClean="0"/>
            </a:br>
            <a:r>
              <a:rPr lang="hi-IN" dirty="0" smtClean="0"/>
              <a:t>पश्चावस्था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1524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Most active and shortest phase</a:t>
            </a:r>
          </a:p>
          <a:p>
            <a:r>
              <a:rPr lang="en-US" dirty="0" smtClean="0"/>
              <a:t>Due to shortening of spindle fiber, </a:t>
            </a:r>
            <a:r>
              <a:rPr lang="en-US" dirty="0" err="1" smtClean="0"/>
              <a:t>centromere</a:t>
            </a:r>
            <a:r>
              <a:rPr lang="en-US" dirty="0" smtClean="0"/>
              <a:t> divides into two and each chromosomes divides into 2 </a:t>
            </a:r>
            <a:r>
              <a:rPr lang="en-US" dirty="0" err="1" smtClean="0"/>
              <a:t>chromatids</a:t>
            </a:r>
            <a:r>
              <a:rPr lang="en-US" dirty="0" smtClean="0"/>
              <a:t> or daughter chromosomes.</a:t>
            </a:r>
          </a:p>
          <a:p>
            <a:r>
              <a:rPr lang="en-US" dirty="0" smtClean="0"/>
              <a:t>Shape of chromosomes can be studied in anaphase</a:t>
            </a:r>
          </a:p>
          <a:p>
            <a:r>
              <a:rPr lang="en-US" dirty="0" smtClean="0"/>
              <a:t>At the end of this phase chromosomes reaches the opposite poles.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571500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पश्चावस्था में प्रत्येक केंद्रकसूत्र के दोनों भाग एक दूसरे से पृथक्‌ होने लगते है तथा इ</a:t>
            </a:r>
            <a:r>
              <a:rPr lang="en-US" sz="2400" dirty="0" smtClean="0"/>
              <a:t>s </a:t>
            </a:r>
            <a:r>
              <a:rPr lang="hi-IN" sz="2400" dirty="0" smtClean="0"/>
              <a:t>अवस्था के अंत काल तक अभिमुखकेंद्र तक पहुँच जाते हैं।</a:t>
            </a:r>
            <a:endParaRPr lang="en-US" sz="2400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केंद्रकसूत्र</a:t>
            </a:r>
            <a:r>
              <a:rPr lang="en-US" sz="2400" dirty="0" smtClean="0"/>
              <a:t> </a:t>
            </a:r>
            <a:r>
              <a:rPr lang="hi-IN" sz="2400" dirty="0" smtClean="0"/>
              <a:t>के</a:t>
            </a:r>
            <a:r>
              <a:rPr lang="en-US" sz="2400" dirty="0" smtClean="0"/>
              <a:t> </a:t>
            </a:r>
            <a:r>
              <a:rPr lang="hi-IN" sz="2400" dirty="0" smtClean="0"/>
              <a:t>आकार</a:t>
            </a:r>
            <a:r>
              <a:rPr lang="en-US" sz="2400" dirty="0" smtClean="0"/>
              <a:t> </a:t>
            </a:r>
            <a:r>
              <a:rPr lang="hi-IN" sz="2400" dirty="0" smtClean="0"/>
              <a:t>का अध्ययन में पश्चावस्था</a:t>
            </a:r>
            <a:r>
              <a:rPr lang="en-US" sz="2400" dirty="0" smtClean="0"/>
              <a:t> </a:t>
            </a:r>
            <a:r>
              <a:rPr lang="hi-IN" sz="2400" dirty="0" smtClean="0"/>
              <a:t>किया जा सकता है</a:t>
            </a:r>
            <a:endParaRPr lang="en-US" sz="2400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134909107.jpg"/>
          <p:cNvPicPr>
            <a:picLocks noChangeAspect="1"/>
          </p:cNvPicPr>
          <p:nvPr/>
        </p:nvPicPr>
        <p:blipFill>
          <a:blip r:embed="rId2" cstate="print"/>
          <a:srcRect l="33334" t="12222" r="42500" b="57778"/>
          <a:stretch>
            <a:fillRect/>
          </a:stretch>
        </p:blipFill>
        <p:spPr>
          <a:xfrm>
            <a:off x="76200" y="3581400"/>
            <a:ext cx="2209800" cy="20574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286000" y="4495800"/>
            <a:ext cx="292608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MG_20200225_134909107.jpg"/>
          <p:cNvPicPr>
            <a:picLocks noChangeAspect="1"/>
          </p:cNvPicPr>
          <p:nvPr/>
        </p:nvPicPr>
        <p:blipFill>
          <a:blip r:embed="rId3" cstate="print"/>
          <a:srcRect l="31667" t="57778" r="40796" b="12222"/>
          <a:stretch>
            <a:fillRect/>
          </a:stretch>
        </p:blipFill>
        <p:spPr>
          <a:xfrm>
            <a:off x="2590800" y="3581400"/>
            <a:ext cx="2209800" cy="20574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6400800" y="4495800"/>
            <a:ext cx="292608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24400" y="35052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Polar/continuous </a:t>
            </a:r>
            <a:r>
              <a:rPr lang="en-US" dirty="0" err="1" smtClean="0">
                <a:solidFill>
                  <a:schemeClr val="bg1"/>
                </a:solidFill>
              </a:rPr>
              <a:t>spindal</a:t>
            </a:r>
            <a:r>
              <a:rPr lang="en-US" dirty="0" smtClean="0">
                <a:solidFill>
                  <a:schemeClr val="bg1"/>
                </a:solidFill>
              </a:rPr>
              <a:t> fiber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5608" y="4267200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Interzonal</a:t>
            </a:r>
            <a:r>
              <a:rPr lang="en-US" dirty="0" smtClean="0">
                <a:solidFill>
                  <a:schemeClr val="bg1"/>
                </a:solidFill>
              </a:rPr>
              <a:t> SF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4400" y="49162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Chromosomal/   discontinuous SF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Picture 13" descr="IMG_20200225_141256482.jpg"/>
          <p:cNvPicPr>
            <a:picLocks noChangeAspect="1"/>
          </p:cNvPicPr>
          <p:nvPr/>
        </p:nvPicPr>
        <p:blipFill>
          <a:blip r:embed="rId4" cstate="print"/>
          <a:srcRect l="25000" t="8889" r="19167" b="11111"/>
          <a:stretch>
            <a:fillRect/>
          </a:stretch>
        </p:blipFill>
        <p:spPr>
          <a:xfrm>
            <a:off x="6858000" y="3581400"/>
            <a:ext cx="1914526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Telophase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hi-IN" dirty="0" smtClean="0"/>
              <a:t>अंत्यावस्था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121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Despiralization</a:t>
            </a:r>
            <a:r>
              <a:rPr lang="en-US" dirty="0" smtClean="0"/>
              <a:t> –chromosome forms chromatin net</a:t>
            </a:r>
          </a:p>
          <a:p>
            <a:r>
              <a:rPr lang="en-US" dirty="0" smtClean="0"/>
              <a:t>Nuclear membrane and nucleolus reappear </a:t>
            </a:r>
          </a:p>
          <a:p>
            <a:r>
              <a:rPr lang="en-US" dirty="0" smtClean="0"/>
              <a:t>Final result of </a:t>
            </a:r>
            <a:r>
              <a:rPr lang="en-US" dirty="0" err="1" smtClean="0"/>
              <a:t>telophase</a:t>
            </a:r>
            <a:r>
              <a:rPr lang="en-US" dirty="0" smtClean="0"/>
              <a:t> is formation of 2 daughter nuclei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563880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इस अवस्था में केंद्रकसूत्रों के दोनों समूहों और केंद्रों के चारों ओर केंद्रावरण उतपन्न होते हैं।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टेलोफ़ेज़ का अंतिम परिणाम दो केंद्रों का निर्माण होता है।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135011845.jpg"/>
          <p:cNvPicPr>
            <a:picLocks noChangeAspect="1"/>
          </p:cNvPicPr>
          <p:nvPr/>
        </p:nvPicPr>
        <p:blipFill>
          <a:blip r:embed="rId2" cstate="print"/>
          <a:srcRect l="26667" t="24444" r="30000" b="24445"/>
          <a:stretch>
            <a:fillRect/>
          </a:stretch>
        </p:blipFill>
        <p:spPr>
          <a:xfrm>
            <a:off x="3581401" y="3200400"/>
            <a:ext cx="2667000" cy="23592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Cytokinesis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i-IN" dirty="0" smtClean="0"/>
              <a:t>कोशिकाद्रव्य विभाजन(साईटोकाईनेसिस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7210396" cy="1143000"/>
          </a:xfrm>
        </p:spPr>
        <p:txBody>
          <a:bodyPr/>
          <a:lstStyle/>
          <a:p>
            <a:r>
              <a:rPr lang="en-US" dirty="0" smtClean="0"/>
              <a:t>Division of cell cytoplasm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 Plants –centrifugal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/>
              <a:t>Animal – centripetal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5410200"/>
            <a:ext cx="721039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096000"/>
            <a:ext cx="7210396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कोशिका</a:t>
            </a:r>
            <a:r>
              <a:rPr lang="en-US" sz="2400" dirty="0" smtClean="0"/>
              <a:t> </a:t>
            </a:r>
            <a:r>
              <a:rPr lang="hi-IN" sz="2400" dirty="0" smtClean="0"/>
              <a:t>के</a:t>
            </a:r>
            <a:r>
              <a:rPr lang="en-US" sz="2400" dirty="0" smtClean="0"/>
              <a:t> </a:t>
            </a:r>
            <a:r>
              <a:rPr lang="hi-IN" sz="2400" dirty="0" smtClean="0"/>
              <a:t>द्रव्य</a:t>
            </a:r>
            <a:r>
              <a:rPr lang="en-US" sz="2400" dirty="0" smtClean="0"/>
              <a:t> </a:t>
            </a:r>
            <a:r>
              <a:rPr lang="hi-IN" sz="2400" dirty="0" smtClean="0"/>
              <a:t>का</a:t>
            </a:r>
            <a:r>
              <a:rPr lang="en-US" sz="2400" dirty="0" smtClean="0"/>
              <a:t> </a:t>
            </a:r>
            <a:r>
              <a:rPr lang="hi-IN" sz="2400" dirty="0" smtClean="0"/>
              <a:t>विभाजन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IMG_20200225_142335742 (1).jpg"/>
          <p:cNvPicPr>
            <a:picLocks noChangeAspect="1"/>
          </p:cNvPicPr>
          <p:nvPr/>
        </p:nvPicPr>
        <p:blipFill>
          <a:blip r:embed="rId3" cstate="print"/>
          <a:srcRect l="15000" t="12222" r="3333" b="6667"/>
          <a:stretch>
            <a:fillRect/>
          </a:stretch>
        </p:blipFill>
        <p:spPr>
          <a:xfrm rot="5400000">
            <a:off x="4809995" y="2657606"/>
            <a:ext cx="4705611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Meiosis</a:t>
            </a:r>
            <a:br>
              <a:rPr lang="en-US" dirty="0" smtClean="0"/>
            </a:br>
            <a:r>
              <a:rPr lang="hi-IN" dirty="0" smtClean="0"/>
              <a:t> अर्धसूत्री विभाजन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5623" y="2057400"/>
            <a:ext cx="3148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Meiosis (</a:t>
            </a:r>
            <a:r>
              <a:rPr lang="hi-IN" sz="2000" b="1" dirty="0" smtClean="0">
                <a:latin typeface="Mukta"/>
              </a:rPr>
              <a:t>अर्ध्दसूत्री </a:t>
            </a:r>
            <a:r>
              <a:rPr lang="hi-IN" sz="2000" b="1" dirty="0" smtClean="0">
                <a:latin typeface="Mukta"/>
              </a:rPr>
              <a:t>विभाजन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6823" y="2907268"/>
            <a:ext cx="4060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Meiosis I (</a:t>
            </a:r>
            <a:r>
              <a:rPr lang="hi-IN" sz="2000" b="1" dirty="0" smtClean="0">
                <a:latin typeface="Mukta"/>
              </a:rPr>
              <a:t>अर्ध्दसूत्री </a:t>
            </a:r>
            <a:r>
              <a:rPr lang="hi-IN" sz="2000" b="1" dirty="0" smtClean="0">
                <a:latin typeface="Mukta"/>
              </a:rPr>
              <a:t>विभाजन </a:t>
            </a:r>
            <a:r>
              <a:rPr lang="hi-IN" sz="2000" b="1" dirty="0" smtClean="0">
                <a:latin typeface="Mukta"/>
              </a:rPr>
              <a:t>प्रथम</a:t>
            </a:r>
            <a:r>
              <a:rPr lang="en-US" sz="2000" b="1" dirty="0" smtClean="0">
                <a:latin typeface="Mukta"/>
              </a:rPr>
              <a:t>)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950223" y="2983468"/>
            <a:ext cx="4193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Meiosis II (</a:t>
            </a:r>
            <a:r>
              <a:rPr lang="hi-IN" sz="2000" b="1" dirty="0" smtClean="0">
                <a:latin typeface="Mukta"/>
              </a:rPr>
              <a:t>अर्ध्दसूत्री विभाजन द्विती</a:t>
            </a:r>
            <a:r>
              <a:rPr lang="en-US" sz="2000" dirty="0" smtClean="0"/>
              <a:t>) 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40223" y="2665412"/>
            <a:ext cx="431671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5368529" y="2781300"/>
            <a:ext cx="2286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1026717" y="2780506"/>
            <a:ext cx="2286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542506" y="2551906"/>
            <a:ext cx="2286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7532" y="3510677"/>
            <a:ext cx="377539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Prophase I (</a:t>
            </a:r>
            <a:r>
              <a:rPr lang="hi-IN" sz="2000" b="1" dirty="0" smtClean="0">
                <a:solidFill>
                  <a:srgbClr val="FFFF00"/>
                </a:solidFill>
              </a:rPr>
              <a:t>प्रोफेज प्रथम</a:t>
            </a:r>
            <a:r>
              <a:rPr lang="en-US" sz="2000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err="1" smtClean="0"/>
              <a:t>Leptotene</a:t>
            </a:r>
            <a:r>
              <a:rPr lang="en-US" sz="2000" dirty="0" smtClean="0"/>
              <a:t> (</a:t>
            </a:r>
            <a:r>
              <a:rPr lang="hi-IN" sz="2000" dirty="0" smtClean="0">
                <a:latin typeface="Mukta"/>
              </a:rPr>
              <a:t>लेप्टोटीन</a:t>
            </a:r>
            <a:r>
              <a:rPr lang="en-US" sz="2000" dirty="0" smtClean="0"/>
              <a:t>)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err="1" smtClean="0"/>
              <a:t>Zygotene</a:t>
            </a:r>
            <a:r>
              <a:rPr lang="en-US" sz="2000" dirty="0" smtClean="0"/>
              <a:t> (</a:t>
            </a:r>
            <a:r>
              <a:rPr lang="hi-IN" sz="2000" dirty="0" smtClean="0">
                <a:latin typeface="Mukta"/>
              </a:rPr>
              <a:t>जाइगोटीन</a:t>
            </a:r>
            <a:r>
              <a:rPr lang="en-US" sz="2000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err="1" smtClean="0"/>
              <a:t>Pachetene</a:t>
            </a:r>
            <a:r>
              <a:rPr lang="en-US" sz="2000" dirty="0" smtClean="0"/>
              <a:t> (</a:t>
            </a:r>
            <a:r>
              <a:rPr lang="hi-IN" sz="2000" dirty="0" smtClean="0">
                <a:latin typeface="Mukta"/>
              </a:rPr>
              <a:t>पेंचीटीन</a:t>
            </a:r>
            <a:r>
              <a:rPr lang="en-US" sz="2000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err="1" smtClean="0"/>
              <a:t>Diplotene</a:t>
            </a:r>
            <a:r>
              <a:rPr lang="en-US" sz="2000" dirty="0" smtClean="0"/>
              <a:t> (</a:t>
            </a:r>
            <a:r>
              <a:rPr lang="hi-IN" sz="2000" dirty="0" smtClean="0"/>
              <a:t>डिप्लोटीन</a:t>
            </a:r>
            <a:r>
              <a:rPr lang="en-US" sz="2000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 err="1" smtClean="0"/>
              <a:t>Diakinesis</a:t>
            </a:r>
            <a:r>
              <a:rPr lang="en-US" sz="2000" dirty="0" smtClean="0"/>
              <a:t> (</a:t>
            </a:r>
            <a:r>
              <a:rPr lang="hi-IN" sz="2000" dirty="0" smtClean="0"/>
              <a:t>डाईकाइनेसिस</a:t>
            </a:r>
            <a:r>
              <a:rPr lang="en-US" sz="2000" dirty="0" smtClean="0"/>
              <a:t>)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n-US" sz="2000" b="1" dirty="0" smtClean="0">
                <a:solidFill>
                  <a:srgbClr val="FFFF00"/>
                </a:solidFill>
              </a:rPr>
              <a:t>Metaphase I (</a:t>
            </a:r>
            <a:r>
              <a:rPr lang="hi-IN" sz="2000" b="1" dirty="0" smtClean="0">
                <a:solidFill>
                  <a:srgbClr val="FFFF00"/>
                </a:solidFill>
              </a:rPr>
              <a:t>मेटाफेज प्रथम</a:t>
            </a:r>
            <a:r>
              <a:rPr lang="en-US" sz="2000" b="1" dirty="0" smtClean="0">
                <a:solidFill>
                  <a:srgbClr val="FFFF00"/>
                </a:solidFill>
              </a:rPr>
              <a:t>)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n-US" sz="2000" b="1" dirty="0" smtClean="0">
                <a:solidFill>
                  <a:srgbClr val="FFFF00"/>
                </a:solidFill>
              </a:rPr>
              <a:t>Anaphase I (</a:t>
            </a:r>
            <a:r>
              <a:rPr lang="hi-IN" sz="2000" b="1" dirty="0" smtClean="0">
                <a:solidFill>
                  <a:srgbClr val="FFFF00"/>
                </a:solidFill>
              </a:rPr>
              <a:t>एनाफेज प्रथम</a:t>
            </a:r>
            <a:r>
              <a:rPr lang="en-US" sz="2000" b="1" dirty="0" smtClean="0">
                <a:solidFill>
                  <a:srgbClr val="FFFF00"/>
                </a:solidFill>
              </a:rPr>
              <a:t>)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n-US" sz="2000" b="1" dirty="0" err="1" smtClean="0">
                <a:solidFill>
                  <a:srgbClr val="FFFF00"/>
                </a:solidFill>
              </a:rPr>
              <a:t>Telophase</a:t>
            </a:r>
            <a:r>
              <a:rPr lang="en-US" sz="2000" b="1" dirty="0" smtClean="0">
                <a:solidFill>
                  <a:srgbClr val="FFFF00"/>
                </a:solidFill>
              </a:rPr>
              <a:t> I (</a:t>
            </a:r>
            <a:r>
              <a:rPr lang="hi-IN" sz="2000" b="1" dirty="0" smtClean="0">
                <a:solidFill>
                  <a:srgbClr val="FFFF00"/>
                </a:solidFill>
              </a:rPr>
              <a:t>टीलोफेज प्रथम</a:t>
            </a:r>
            <a:r>
              <a:rPr lang="en-US" sz="2000" b="1" dirty="0" smtClean="0">
                <a:solidFill>
                  <a:srgbClr val="FFFF00"/>
                </a:solidFill>
              </a:rPr>
              <a:t>)</a:t>
            </a:r>
            <a:endParaRPr lang="en-US" sz="2000" b="1" dirty="0" smtClean="0">
              <a:solidFill>
                <a:srgbClr val="FFFF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1026717" y="3313906"/>
            <a:ext cx="2286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83332" y="3505200"/>
            <a:ext cx="41301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Prophase II (</a:t>
            </a:r>
            <a:r>
              <a:rPr lang="hi-IN" sz="2000" b="1" dirty="0" smtClean="0">
                <a:solidFill>
                  <a:srgbClr val="FFFF00"/>
                </a:solidFill>
              </a:rPr>
              <a:t>प्रोफेज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hi-IN" sz="2000" b="1" dirty="0" smtClean="0">
                <a:solidFill>
                  <a:srgbClr val="FFFF00"/>
                </a:solidFill>
              </a:rPr>
              <a:t>द्वितीय</a:t>
            </a:r>
            <a:r>
              <a:rPr lang="en-US" sz="2000" b="1" dirty="0" smtClean="0">
                <a:solidFill>
                  <a:srgbClr val="FFFF00"/>
                </a:solidFill>
              </a:rPr>
              <a:t>)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n-US" sz="2000" b="1" dirty="0" smtClean="0">
                <a:solidFill>
                  <a:srgbClr val="FFFF00"/>
                </a:solidFill>
              </a:rPr>
              <a:t>Metaphase II (</a:t>
            </a:r>
            <a:r>
              <a:rPr lang="hi-IN" sz="2000" b="1" dirty="0" smtClean="0">
                <a:solidFill>
                  <a:srgbClr val="FFFF00"/>
                </a:solidFill>
              </a:rPr>
              <a:t>मेटाफेज द्वितीय</a:t>
            </a:r>
            <a:r>
              <a:rPr lang="en-US" sz="2000" b="1" dirty="0" smtClean="0">
                <a:solidFill>
                  <a:srgbClr val="FFFF00"/>
                </a:solidFill>
              </a:rPr>
              <a:t>)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n-US" sz="2000" b="1" dirty="0" smtClean="0">
                <a:solidFill>
                  <a:srgbClr val="FFFF00"/>
                </a:solidFill>
              </a:rPr>
              <a:t>Anaphase II (</a:t>
            </a:r>
            <a:r>
              <a:rPr lang="hi-IN" sz="2000" b="1" dirty="0" smtClean="0">
                <a:solidFill>
                  <a:srgbClr val="FFFF00"/>
                </a:solidFill>
              </a:rPr>
              <a:t>एनाफेज द्वितीय </a:t>
            </a:r>
            <a:r>
              <a:rPr lang="en-US" sz="2000" b="1" dirty="0" smtClean="0">
                <a:solidFill>
                  <a:srgbClr val="FFFF00"/>
                </a:solidFill>
              </a:rPr>
              <a:t>)</a:t>
            </a:r>
          </a:p>
          <a:p>
            <a:pPr marL="342900" lvl="1" indent="-342900">
              <a:buFont typeface="+mj-lt"/>
              <a:buAutoNum type="arabicPeriod" startAt="2"/>
            </a:pPr>
            <a:r>
              <a:rPr lang="en-US" sz="2000" b="1" dirty="0" err="1" smtClean="0">
                <a:solidFill>
                  <a:srgbClr val="FFFF00"/>
                </a:solidFill>
              </a:rPr>
              <a:t>Telophase</a:t>
            </a:r>
            <a:r>
              <a:rPr lang="en-US" sz="2000" b="1" dirty="0" smtClean="0">
                <a:solidFill>
                  <a:srgbClr val="FFFF00"/>
                </a:solidFill>
              </a:rPr>
              <a:t> II (</a:t>
            </a:r>
            <a:r>
              <a:rPr lang="hi-IN" sz="2000" b="1" dirty="0" smtClean="0">
                <a:solidFill>
                  <a:srgbClr val="FFFF00"/>
                </a:solidFill>
              </a:rPr>
              <a:t>टीलोफेज द्वितीय </a:t>
            </a:r>
            <a:r>
              <a:rPr lang="en-US" sz="2000" b="1" dirty="0" smtClean="0">
                <a:solidFill>
                  <a:srgbClr val="FFFF00"/>
                </a:solidFill>
              </a:rPr>
              <a:t>)</a:t>
            </a:r>
            <a:endParaRPr lang="en-US" sz="2000" b="1" dirty="0" smtClean="0">
              <a:solidFill>
                <a:srgbClr val="FFFF00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rot="5400000">
            <a:off x="5368529" y="3390106"/>
            <a:ext cx="2286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 txBox="1">
            <a:spLocks/>
          </p:cNvSpPr>
          <p:nvPr/>
        </p:nvSpPr>
        <p:spPr>
          <a:xfrm>
            <a:off x="662641" y="762000"/>
            <a:ext cx="7210396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Meiosis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hi-I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अर्धसूत्री विभाजन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57200" y="2733709"/>
            <a:ext cx="7315199" cy="1373070"/>
          </a:xfrm>
        </p:spPr>
        <p:txBody>
          <a:bodyPr/>
          <a:lstStyle/>
          <a:p>
            <a:r>
              <a:rPr lang="en-US" dirty="0" smtClean="0"/>
              <a:t>Meiosis I</a:t>
            </a:r>
            <a:br>
              <a:rPr lang="en-US" dirty="0" smtClean="0"/>
            </a:br>
            <a:r>
              <a:rPr lang="hi-IN" dirty="0" smtClean="0">
                <a:latin typeface="Mukta"/>
              </a:rPr>
              <a:t> अर्ध्दसूत्री विभाजन प्रथम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>
                <a:latin typeface="Mukta"/>
              </a:rPr>
              <a:t>लेप्टोटीन </a:t>
            </a:r>
            <a:br>
              <a:rPr lang="hi-IN" dirty="0" smtClean="0">
                <a:latin typeface="Mukta"/>
              </a:rPr>
            </a:br>
            <a:r>
              <a:rPr lang="en-US" dirty="0" err="1" smtClean="0">
                <a:latin typeface="Mukta"/>
              </a:rPr>
              <a:t>Leptotene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257801"/>
            <a:ext cx="9144000" cy="1600200"/>
          </a:xfrm>
        </p:spPr>
        <p:txBody>
          <a:bodyPr>
            <a:normAutofit fontScale="92500" lnSpcReduction="20000"/>
          </a:bodyPr>
          <a:lstStyle/>
          <a:p>
            <a:r>
              <a:rPr lang="hi-IN" dirty="0" smtClean="0"/>
              <a:t>लेप्टोटीन अवस्था में केंद्रक लंबे और पतले गुणसूत्रों से भरा पाया जाता है। इन सूत्रों पर कहीं कही कणिकाएँ पाई जाती हैं, जिनको क्रोमोमियर (</a:t>
            </a:r>
            <a:r>
              <a:rPr lang="en-US" dirty="0" err="1" smtClean="0"/>
              <a:t>Chromomere</a:t>
            </a:r>
            <a:r>
              <a:rPr lang="en-US" dirty="0" smtClean="0"/>
              <a:t>) </a:t>
            </a:r>
            <a:r>
              <a:rPr lang="hi-IN" dirty="0" smtClean="0"/>
              <a:t>कहते हैं। क्रोमोमियरों के बीच के गुणसूत्रों के भागों को इंटर क्रोमोमेरिके फ़ाइब्रिली (</a:t>
            </a:r>
            <a:r>
              <a:rPr lang="en-US" dirty="0" err="1" smtClean="0"/>
              <a:t>interchromomeric</a:t>
            </a:r>
            <a:r>
              <a:rPr lang="en-US" dirty="0" smtClean="0"/>
              <a:t> </a:t>
            </a:r>
            <a:r>
              <a:rPr lang="en-US" dirty="0" err="1" smtClean="0"/>
              <a:t>fibrillae</a:t>
            </a:r>
            <a:r>
              <a:rPr lang="en-US" dirty="0" smtClean="0"/>
              <a:t>) </a:t>
            </a:r>
            <a:r>
              <a:rPr lang="hi-IN" dirty="0" smtClean="0"/>
              <a:t>कहते हैं। इंट्रोक्रोमोमेरिक फाइब्रिली की अपेक्षा क्रोमोमियर में अभिरंजित होने की अधिक क्षमता होती है।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98120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Chromosome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look like thin thread (loose ball of wool)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 smtClean="0"/>
              <a:t>Chromosomes are visible on the chromosomes in the form of condensed</a:t>
            </a:r>
            <a:r>
              <a:rPr lang="en-US" sz="2400" dirty="0" smtClean="0"/>
              <a:t> regions.</a:t>
            </a:r>
            <a:r>
              <a:rPr lang="en-US" sz="2400" baseline="0" dirty="0" smtClean="0"/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RNA and protein synthesis also take place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204632660.jpg"/>
          <p:cNvPicPr>
            <a:picLocks noChangeAspect="1"/>
          </p:cNvPicPr>
          <p:nvPr/>
        </p:nvPicPr>
        <p:blipFill>
          <a:blip r:embed="rId2" cstate="print"/>
          <a:srcRect t="38889" b="18889"/>
          <a:stretch>
            <a:fillRect/>
          </a:stretch>
        </p:blipFill>
        <p:spPr>
          <a:xfrm>
            <a:off x="76200" y="3200400"/>
            <a:ext cx="6019800" cy="1906270"/>
          </a:xfrm>
          <a:prstGeom prst="rect">
            <a:avLst/>
          </a:prstGeom>
        </p:spPr>
      </p:pic>
      <p:pic>
        <p:nvPicPr>
          <p:cNvPr id="7" name="Picture 6" descr="IMG_20200225_204637911.jpg"/>
          <p:cNvPicPr>
            <a:picLocks noChangeAspect="1"/>
          </p:cNvPicPr>
          <p:nvPr/>
        </p:nvPicPr>
        <p:blipFill>
          <a:blip r:embed="rId3" cstate="print"/>
          <a:srcRect l="10833" t="41111" r="24167" b="15556"/>
          <a:stretch>
            <a:fillRect/>
          </a:stretch>
        </p:blipFill>
        <p:spPr>
          <a:xfrm>
            <a:off x="6172200" y="3429000"/>
            <a:ext cx="2895600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>
                <a:latin typeface="Mukta"/>
              </a:rPr>
              <a:t>जाइगोटीन </a:t>
            </a:r>
            <a:br>
              <a:rPr lang="hi-IN" dirty="0" smtClean="0">
                <a:latin typeface="Mukta"/>
              </a:rPr>
            </a:br>
            <a:r>
              <a:rPr lang="en-US" dirty="0" err="1" smtClean="0">
                <a:latin typeface="Mukta"/>
              </a:rPr>
              <a:t>Zygotene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1"/>
            <a:ext cx="9144000" cy="990600"/>
          </a:xfrm>
        </p:spPr>
        <p:txBody>
          <a:bodyPr/>
          <a:lstStyle/>
          <a:p>
            <a:r>
              <a:rPr lang="en-US" dirty="0" smtClean="0"/>
              <a:t>Homologous chromosomes being to pair</a:t>
            </a:r>
          </a:p>
          <a:p>
            <a:r>
              <a:rPr lang="en-US" dirty="0" err="1" smtClean="0"/>
              <a:t>Synaptonemal</a:t>
            </a:r>
            <a:r>
              <a:rPr lang="en-US" dirty="0" smtClean="0"/>
              <a:t> complex also develops during this stage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172200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ज़ाइगोटीन उपावस्था में गुणसूत्रों का युग्मन होता है। </a:t>
            </a:r>
            <a:endParaRPr lang="en-US" sz="2400" dirty="0" smtClean="0"/>
          </a:p>
        </p:txBody>
      </p:sp>
      <p:pic>
        <p:nvPicPr>
          <p:cNvPr id="5" name="Picture 4" descr="IMG_20200225_204649981.jpg"/>
          <p:cNvPicPr>
            <a:picLocks noChangeAspect="1"/>
          </p:cNvPicPr>
          <p:nvPr/>
        </p:nvPicPr>
        <p:blipFill>
          <a:blip r:embed="rId2" cstate="print"/>
          <a:srcRect l="1667" t="30000" b="33333"/>
          <a:stretch>
            <a:fillRect/>
          </a:stretch>
        </p:blipFill>
        <p:spPr>
          <a:xfrm>
            <a:off x="960583" y="2895600"/>
            <a:ext cx="6811817" cy="1905000"/>
          </a:xfrm>
          <a:prstGeom prst="rect">
            <a:avLst/>
          </a:prstGeom>
        </p:spPr>
      </p:pic>
      <p:pic>
        <p:nvPicPr>
          <p:cNvPr id="6" name="Picture 5" descr="IMG_20200225_204656421.jpg"/>
          <p:cNvPicPr>
            <a:picLocks noChangeAspect="1"/>
          </p:cNvPicPr>
          <p:nvPr/>
        </p:nvPicPr>
        <p:blipFill>
          <a:blip r:embed="rId3" cstate="print"/>
          <a:srcRect l="11667" t="41111" r="2500" b="28889"/>
          <a:stretch>
            <a:fillRect/>
          </a:stretch>
        </p:blipFill>
        <p:spPr>
          <a:xfrm>
            <a:off x="1981200" y="4876800"/>
            <a:ext cx="4651022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>
                <a:latin typeface="Mukta"/>
              </a:rPr>
              <a:t>पेंचीटीन</a:t>
            </a:r>
            <a:r>
              <a:rPr lang="en-US" dirty="0" smtClean="0">
                <a:latin typeface="Mukta"/>
              </a:rPr>
              <a:t/>
            </a:r>
            <a:br>
              <a:rPr lang="en-US" dirty="0" smtClean="0">
                <a:latin typeface="Mukta"/>
              </a:rPr>
            </a:br>
            <a:r>
              <a:rPr lang="en-US" dirty="0" err="1" smtClean="0">
                <a:latin typeface="Mukta"/>
              </a:rPr>
              <a:t>Pachytene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182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Each chromosome of the </a:t>
            </a:r>
            <a:r>
              <a:rPr lang="en-US" dirty="0" err="1" smtClean="0"/>
              <a:t>diard</a:t>
            </a:r>
            <a:r>
              <a:rPr lang="en-US" dirty="0" smtClean="0"/>
              <a:t> splits into 2 parts in all its length except </a:t>
            </a:r>
            <a:r>
              <a:rPr lang="en-US" dirty="0" err="1" smtClean="0"/>
              <a:t>centromere</a:t>
            </a:r>
            <a:r>
              <a:rPr lang="en-US" dirty="0" smtClean="0"/>
              <a:t> and form tetrad </a:t>
            </a:r>
            <a:r>
              <a:rPr lang="en-US" dirty="0" err="1" smtClean="0"/>
              <a:t>chromatid</a:t>
            </a:r>
            <a:r>
              <a:rPr lang="en-US" dirty="0" smtClean="0"/>
              <a:t>. This structure is known as </a:t>
            </a:r>
            <a:r>
              <a:rPr lang="en-US" dirty="0" err="1" smtClean="0"/>
              <a:t>chromatid</a:t>
            </a:r>
            <a:endParaRPr lang="en-US" dirty="0" smtClean="0"/>
          </a:p>
          <a:p>
            <a:r>
              <a:rPr lang="en-US" dirty="0" smtClean="0"/>
              <a:t>Exchange of </a:t>
            </a:r>
            <a:r>
              <a:rPr lang="en-US" dirty="0" err="1" smtClean="0"/>
              <a:t>chromatid</a:t>
            </a:r>
            <a:r>
              <a:rPr lang="en-US" dirty="0" smtClean="0"/>
              <a:t> segment between non sister </a:t>
            </a:r>
            <a:r>
              <a:rPr lang="en-US" dirty="0" err="1" smtClean="0"/>
              <a:t>chromatid</a:t>
            </a:r>
            <a:r>
              <a:rPr lang="en-US" dirty="0" smtClean="0"/>
              <a:t> of homologues chromosomes pair is called as crossing over.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6019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hi-IN" sz="2400" dirty="0" smtClean="0"/>
              <a:t>पेंचीटीन – क्रोसिंग ओवर होना |</a:t>
            </a:r>
            <a:endParaRPr lang="en-US" sz="2400" dirty="0"/>
          </a:p>
        </p:txBody>
      </p:sp>
      <p:pic>
        <p:nvPicPr>
          <p:cNvPr id="6" name="Picture 5" descr="IMG_20200225_204710775.jpg"/>
          <p:cNvPicPr>
            <a:picLocks noChangeAspect="1"/>
          </p:cNvPicPr>
          <p:nvPr/>
        </p:nvPicPr>
        <p:blipFill>
          <a:blip r:embed="rId2" cstate="print"/>
          <a:srcRect l="4166" t="30000" r="6667" b="36666"/>
          <a:stretch>
            <a:fillRect/>
          </a:stretch>
        </p:blipFill>
        <p:spPr>
          <a:xfrm>
            <a:off x="60960" y="3810000"/>
            <a:ext cx="4892040" cy="13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43800" y="5334000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Crossing over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229600" y="4646612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8229600" y="4953000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IMG_20200225_204720546.jpg"/>
          <p:cNvPicPr>
            <a:picLocks noChangeAspect="1"/>
          </p:cNvPicPr>
          <p:nvPr/>
        </p:nvPicPr>
        <p:blipFill>
          <a:blip r:embed="rId3" cstate="print"/>
          <a:srcRect l="10833" t="27778" r="31667" b="40000"/>
          <a:stretch>
            <a:fillRect/>
          </a:stretch>
        </p:blipFill>
        <p:spPr>
          <a:xfrm>
            <a:off x="5029200" y="3804477"/>
            <a:ext cx="3276600" cy="137712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डिप्लोटीन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Diplotene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172200"/>
            <a:ext cx="9144000" cy="558727"/>
          </a:xfrm>
        </p:spPr>
        <p:txBody>
          <a:bodyPr>
            <a:normAutofit fontScale="85000" lnSpcReduction="20000"/>
          </a:bodyPr>
          <a:lstStyle/>
          <a:p>
            <a:r>
              <a:rPr lang="hi-IN" dirty="0" smtClean="0"/>
              <a:t>डिप्लोटीन – डिप्लोटीन में क्याजमेटा पर अर्ध्दगुणसूत्र टुकड़ो का आदान – प्रदान होता हैं | ( टेट्रावैलेन्ट स्थिती में )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981200"/>
            <a:ext cx="91440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Both chromosome of homologues chromosomes pair move away from each other (due to electrostatic forces). But they are attached at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point where crossing over has taken place, this point is called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chiasmata</a:t>
            </a: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Due to continuous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repultion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between homologous chromosome all the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chiasmata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present between them move towards the terminal part.</a:t>
            </a:r>
          </a:p>
        </p:txBody>
      </p:sp>
      <p:pic>
        <p:nvPicPr>
          <p:cNvPr id="7" name="Picture 6" descr="IMG_20200225_204740629.jpg"/>
          <p:cNvPicPr>
            <a:picLocks noChangeAspect="1"/>
          </p:cNvPicPr>
          <p:nvPr/>
        </p:nvPicPr>
        <p:blipFill>
          <a:blip r:embed="rId2" cstate="print"/>
          <a:srcRect l="15833" t="34444" r="35833" b="37778"/>
          <a:stretch>
            <a:fillRect/>
          </a:stretch>
        </p:blipFill>
        <p:spPr>
          <a:xfrm>
            <a:off x="1905000" y="3733800"/>
            <a:ext cx="441960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48400" y="4648200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Chiasmata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 smtClean="0"/>
              <a:t>डाईकाइनेसिस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Diakinesis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1371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Movement of </a:t>
            </a:r>
            <a:r>
              <a:rPr lang="en-US" dirty="0" err="1" smtClean="0"/>
              <a:t>chiasmata</a:t>
            </a:r>
            <a:r>
              <a:rPr lang="en-US" dirty="0" smtClean="0"/>
              <a:t> on the chromosome is known as </a:t>
            </a:r>
            <a:r>
              <a:rPr lang="en-US" dirty="0" err="1" smtClean="0"/>
              <a:t>terminalization</a:t>
            </a:r>
            <a:endParaRPr lang="en-US" dirty="0" smtClean="0"/>
          </a:p>
          <a:p>
            <a:r>
              <a:rPr lang="en-US" dirty="0" smtClean="0"/>
              <a:t>In this stage </a:t>
            </a:r>
            <a:r>
              <a:rPr lang="en-US" dirty="0" err="1" smtClean="0"/>
              <a:t>neuclear</a:t>
            </a:r>
            <a:r>
              <a:rPr lang="en-US" dirty="0" smtClean="0"/>
              <a:t> membrane and </a:t>
            </a:r>
            <a:r>
              <a:rPr lang="en-US" dirty="0" err="1" smtClean="0"/>
              <a:t>nucleolous</a:t>
            </a:r>
            <a:r>
              <a:rPr lang="en-US" dirty="0" smtClean="0"/>
              <a:t> completely disappear</a:t>
            </a:r>
          </a:p>
          <a:p>
            <a:r>
              <a:rPr lang="en-US" dirty="0" smtClean="0"/>
              <a:t>In this stage </a:t>
            </a:r>
            <a:r>
              <a:rPr lang="en-US" dirty="0" err="1" smtClean="0"/>
              <a:t>centrosome</a:t>
            </a:r>
            <a:r>
              <a:rPr lang="en-US" dirty="0" smtClean="0"/>
              <a:t> has already reached </a:t>
            </a:r>
            <a:r>
              <a:rPr lang="en-US" dirty="0" err="1" smtClean="0"/>
              <a:t>upto</a:t>
            </a:r>
            <a:r>
              <a:rPr lang="en-US" dirty="0" smtClean="0"/>
              <a:t> the opposite pole of the cell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32460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200" dirty="0" smtClean="0"/>
              <a:t>केन्द्रक कला एवं केंद्रिका नष्ट हो जाती एवं क्रोमोसोम दूर हट जाते हैं 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204746769.jpg"/>
          <p:cNvPicPr>
            <a:picLocks noChangeAspect="1"/>
          </p:cNvPicPr>
          <p:nvPr/>
        </p:nvPicPr>
        <p:blipFill>
          <a:blip r:embed="rId2" cstate="print"/>
          <a:srcRect l="21666" t="37778" r="13333" b="34444"/>
          <a:stretch>
            <a:fillRect/>
          </a:stretch>
        </p:blipFill>
        <p:spPr>
          <a:xfrm>
            <a:off x="1600200" y="3886200"/>
            <a:ext cx="59436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Metaphase I</a:t>
            </a:r>
            <a:br>
              <a:rPr lang="en-US" dirty="0" smtClean="0"/>
            </a:br>
            <a:r>
              <a:rPr lang="hi-IN" dirty="0" smtClean="0"/>
              <a:t>मध्यावस्था</a:t>
            </a:r>
            <a:r>
              <a:rPr lang="en-US" dirty="0" smtClean="0"/>
              <a:t> </a:t>
            </a:r>
            <a:r>
              <a:rPr lang="hi-IN" dirty="0" smtClean="0"/>
              <a:t>प्रथम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1371600"/>
          </a:xfrm>
        </p:spPr>
        <p:txBody>
          <a:bodyPr/>
          <a:lstStyle/>
          <a:p>
            <a:pPr lvl="0">
              <a:defRPr/>
            </a:pPr>
            <a:r>
              <a:rPr lang="en-US" dirty="0" smtClean="0"/>
              <a:t>Homologues chromosome pair arrange at the center of the cell in 2 equatorial plate</a:t>
            </a:r>
          </a:p>
          <a:p>
            <a:pPr lvl="0">
              <a:defRPr/>
            </a:pPr>
            <a:r>
              <a:rPr lang="en-US" dirty="0" smtClean="0"/>
              <a:t>In this stage each chromosome attach with the SF of one pole   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" y="575000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 </a:t>
            </a:r>
            <a:r>
              <a:rPr lang="hi-IN" sz="2200" dirty="0" smtClean="0"/>
              <a:t>मेटाफेज में क्रोमोसोम और छोटे हो जाते एवं लम्बाई में फट कर डायड (</a:t>
            </a:r>
            <a:r>
              <a:rPr lang="en-US" sz="2200" dirty="0" smtClean="0"/>
              <a:t>Dyad) </a:t>
            </a:r>
            <a:r>
              <a:rPr lang="hi-IN" sz="2200" dirty="0" smtClean="0"/>
              <a:t>का रूप ले लेते हैं , जिसमें दोनों क्रोमेटिड सेन्ट्रोमीयर पर जुड़े होते हैं तथा केंद्रिका अद्रश्य हो जाती हैं |</a:t>
            </a:r>
            <a:endParaRPr lang="en-US" sz="2200" dirty="0"/>
          </a:p>
        </p:txBody>
      </p:sp>
      <p:pic>
        <p:nvPicPr>
          <p:cNvPr id="5" name="Picture 4" descr="IMG_20200225_204757277.jpg"/>
          <p:cNvPicPr>
            <a:picLocks noChangeAspect="1"/>
          </p:cNvPicPr>
          <p:nvPr/>
        </p:nvPicPr>
        <p:blipFill>
          <a:blip r:embed="rId2" cstate="print"/>
          <a:srcRect l="15833" t="28889" r="23333" b="37778"/>
          <a:stretch>
            <a:fillRect/>
          </a:stretch>
        </p:blipFill>
        <p:spPr>
          <a:xfrm>
            <a:off x="1600200" y="3276600"/>
            <a:ext cx="55626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Anaphase I</a:t>
            </a:r>
            <a:br>
              <a:rPr lang="en-US" dirty="0" smtClean="0"/>
            </a:br>
            <a:r>
              <a:rPr lang="hi-IN" dirty="0" smtClean="0"/>
              <a:t>एनाफेज प्रथम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1"/>
            <a:ext cx="9144000" cy="114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Due to shortening of SF homologues chromosomal pair move towards the pole. This process is known as disjunction or reduction phase.</a:t>
            </a:r>
          </a:p>
          <a:p>
            <a:r>
              <a:rPr lang="en-US" dirty="0" smtClean="0"/>
              <a:t>Haploid no. of chromosome have reached </a:t>
            </a:r>
            <a:r>
              <a:rPr lang="en-US" dirty="0" err="1" smtClean="0"/>
              <a:t>upto</a:t>
            </a:r>
            <a:r>
              <a:rPr lang="en-US" dirty="0" smtClean="0"/>
              <a:t> the opposite pole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24600"/>
            <a:ext cx="56428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 </a:t>
            </a:r>
            <a:r>
              <a:rPr lang="hi-IN" sz="2200" dirty="0" smtClean="0"/>
              <a:t>इसमें गुणसूत्र विपरीत ध्रुवों की ओर जाते हैं |</a:t>
            </a:r>
            <a:r>
              <a:rPr lang="en-US" sz="2200" dirty="0" smtClean="0"/>
              <a:t> </a:t>
            </a:r>
            <a:endParaRPr lang="en-US" sz="2200" dirty="0"/>
          </a:p>
        </p:txBody>
      </p:sp>
      <p:pic>
        <p:nvPicPr>
          <p:cNvPr id="5" name="Picture 4" descr="IMG_20200225_204803346.jpg"/>
          <p:cNvPicPr>
            <a:picLocks noChangeAspect="1"/>
          </p:cNvPicPr>
          <p:nvPr/>
        </p:nvPicPr>
        <p:blipFill>
          <a:blip r:embed="rId2" cstate="print"/>
          <a:srcRect l="13334" t="27778" r="40000" b="33333"/>
          <a:stretch>
            <a:fillRect/>
          </a:stretch>
        </p:blipFill>
        <p:spPr>
          <a:xfrm>
            <a:off x="2209800" y="3200400"/>
            <a:ext cx="42672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Telophase</a:t>
            </a:r>
            <a:r>
              <a:rPr lang="en-US" dirty="0" smtClean="0"/>
              <a:t> I</a:t>
            </a:r>
            <a:br>
              <a:rPr lang="en-US" dirty="0" smtClean="0"/>
            </a:br>
            <a:r>
              <a:rPr lang="hi-IN" dirty="0" smtClean="0"/>
              <a:t>टीलोफेज प्रथम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1625527"/>
          </a:xfrm>
        </p:spPr>
        <p:txBody>
          <a:bodyPr/>
          <a:lstStyle/>
          <a:p>
            <a:r>
              <a:rPr lang="en-US" dirty="0" err="1" smtClean="0"/>
              <a:t>Despirelization</a:t>
            </a:r>
            <a:r>
              <a:rPr lang="en-US" dirty="0" smtClean="0"/>
              <a:t> of chromosome</a:t>
            </a:r>
          </a:p>
          <a:p>
            <a:r>
              <a:rPr lang="en-US" dirty="0" smtClean="0"/>
              <a:t>Daughter nuclei form</a:t>
            </a:r>
          </a:p>
          <a:p>
            <a:pPr lvl="1"/>
            <a:r>
              <a:rPr lang="en-US" dirty="0" smtClean="0"/>
              <a:t>Half no. of chromosome</a:t>
            </a:r>
          </a:p>
          <a:p>
            <a:pPr lvl="1"/>
            <a:r>
              <a:rPr lang="en-US" dirty="0" smtClean="0"/>
              <a:t>Double the amount of DNA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070673"/>
            <a:ext cx="9144000" cy="787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i-IN" sz="2400" dirty="0" smtClean="0"/>
              <a:t>टीलोफेज प्रथम में केन्द्रक कला एवं केंद्रिका स्पष्ट हो जाती तथा गुणसूत्र ध्रुवों पर एकत्रित हो जाते हैं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IMG_20200225_204813455.jpg"/>
          <p:cNvPicPr>
            <a:picLocks noChangeAspect="1"/>
          </p:cNvPicPr>
          <p:nvPr/>
        </p:nvPicPr>
        <p:blipFill>
          <a:blip r:embed="rId2" cstate="print"/>
          <a:srcRect l="30833" t="35556" r="15833" b="36666"/>
          <a:stretch>
            <a:fillRect/>
          </a:stretch>
        </p:blipFill>
        <p:spPr>
          <a:xfrm>
            <a:off x="2133600" y="3733800"/>
            <a:ext cx="48768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Cytokinesis</a:t>
            </a:r>
            <a:r>
              <a:rPr lang="en-US" dirty="0" smtClean="0"/>
              <a:t> I</a:t>
            </a:r>
            <a:br>
              <a:rPr lang="en-US" dirty="0" smtClean="0"/>
            </a:br>
            <a:r>
              <a:rPr lang="hi-IN" dirty="0" smtClean="0"/>
              <a:t>कोशिकाद्रव्य विभाजन(साईटोकाईनेसिस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24200"/>
            <a:ext cx="9144000" cy="914400"/>
          </a:xfrm>
        </p:spPr>
        <p:txBody>
          <a:bodyPr/>
          <a:lstStyle/>
          <a:p>
            <a:r>
              <a:rPr lang="en-US" dirty="0" err="1" smtClean="0"/>
              <a:t>Cytokinesis</a:t>
            </a:r>
            <a:r>
              <a:rPr lang="en-US" dirty="0" smtClean="0"/>
              <a:t> may be present or absent</a:t>
            </a:r>
          </a:p>
          <a:p>
            <a:r>
              <a:rPr lang="hi-IN" dirty="0" smtClean="0"/>
              <a:t>कोशिकाद्रव्य विभाजन</a:t>
            </a:r>
            <a:r>
              <a:rPr lang="en-US" dirty="0" smtClean="0"/>
              <a:t> </a:t>
            </a:r>
            <a:r>
              <a:rPr lang="hi-IN" dirty="0" smtClean="0"/>
              <a:t>उपस्थित या अनुपस्थित हो सकता है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71600" y="2743200"/>
            <a:ext cx="8000999" cy="1373070"/>
          </a:xfrm>
        </p:spPr>
        <p:txBody>
          <a:bodyPr/>
          <a:lstStyle/>
          <a:p>
            <a:r>
              <a:rPr lang="en-US" sz="4800" dirty="0" smtClean="0"/>
              <a:t>Meiosis II</a:t>
            </a:r>
            <a:br>
              <a:rPr lang="en-US" sz="4800" dirty="0" smtClean="0"/>
            </a:br>
            <a:r>
              <a:rPr lang="hi-IN" sz="4800" dirty="0" smtClean="0"/>
              <a:t>अर्ध्दसूत्री विभाजन द्विती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Meiosis II</a:t>
            </a:r>
            <a:br>
              <a:rPr lang="en-US" dirty="0" smtClean="0"/>
            </a:br>
            <a:r>
              <a:rPr lang="hi-IN" dirty="0" smtClean="0"/>
              <a:t>अर्ध्दसूत्री विभाजन द्विती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1" y="2336873"/>
            <a:ext cx="3223559" cy="3599316"/>
          </a:xfrm>
        </p:spPr>
        <p:txBody>
          <a:bodyPr/>
          <a:lstStyle/>
          <a:p>
            <a:endParaRPr lang="en-US" b="1" dirty="0" smtClean="0">
              <a:latin typeface="Mukta"/>
            </a:endParaRPr>
          </a:p>
          <a:p>
            <a:pPr marL="231775">
              <a:buNone/>
            </a:pPr>
            <a:r>
              <a:rPr lang="hi-IN" b="1" dirty="0" smtClean="0">
                <a:solidFill>
                  <a:srgbClr val="FFFF00"/>
                </a:solidFill>
              </a:rPr>
              <a:t>1. प्रोफेज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hi-IN" b="1" dirty="0" smtClean="0">
                <a:solidFill>
                  <a:srgbClr val="FFFF00"/>
                </a:solidFill>
              </a:rPr>
              <a:t>द्वितीय  </a:t>
            </a:r>
            <a:endParaRPr lang="hi-IN" dirty="0" smtClean="0">
              <a:solidFill>
                <a:srgbClr val="FFFF00"/>
              </a:solidFill>
              <a:latin typeface="Mukta"/>
            </a:endParaRPr>
          </a:p>
          <a:p>
            <a:pPr marL="231775">
              <a:buNone/>
            </a:pPr>
            <a:r>
              <a:rPr lang="hi-IN" b="1" dirty="0" smtClean="0">
                <a:solidFill>
                  <a:srgbClr val="FFFF00"/>
                </a:solidFill>
              </a:rPr>
              <a:t>2. मेटाफेज द्वितीय </a:t>
            </a:r>
            <a:r>
              <a:rPr lang="hi-IN" b="1" dirty="0" smtClean="0"/>
              <a:t> </a:t>
            </a:r>
            <a:endParaRPr lang="en-US" b="1" dirty="0" smtClean="0"/>
          </a:p>
          <a:p>
            <a:pPr marL="231775">
              <a:buNone/>
            </a:pPr>
            <a:r>
              <a:rPr lang="hi-IN" b="1" dirty="0" smtClean="0">
                <a:solidFill>
                  <a:srgbClr val="FFFF00"/>
                </a:solidFill>
              </a:rPr>
              <a:t>3. एनाफेज द्वितीय </a:t>
            </a:r>
            <a:r>
              <a:rPr lang="hi-IN" b="1" dirty="0" smtClean="0"/>
              <a:t> </a:t>
            </a:r>
            <a:endParaRPr lang="hi-IN" dirty="0" smtClean="0">
              <a:latin typeface="Mukta"/>
            </a:endParaRPr>
          </a:p>
          <a:p>
            <a:pPr marL="231775">
              <a:buNone/>
            </a:pPr>
            <a:r>
              <a:rPr lang="hi-IN" b="1" dirty="0" smtClean="0">
                <a:solidFill>
                  <a:srgbClr val="FFFF00"/>
                </a:solidFill>
              </a:rPr>
              <a:t>4. टीलोफेज द्वितीय </a:t>
            </a:r>
            <a:endParaRPr lang="hi-IN" b="1" dirty="0" smtClean="0">
              <a:latin typeface="Mukta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25041" y="2362200"/>
            <a:ext cx="322355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ukta"/>
              <a:ea typeface="+mn-ea"/>
              <a:cs typeface="+mn-cs"/>
            </a:endParaRPr>
          </a:p>
          <a:p>
            <a:pPr marL="231775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Prophase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II</a:t>
            </a: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hi-IN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ukta"/>
              <a:ea typeface="+mn-ea"/>
              <a:cs typeface="+mn-cs"/>
            </a:endParaRPr>
          </a:p>
          <a:p>
            <a:pPr marL="231775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lang="en-US" sz="2400" b="1" dirty="0" smtClean="0">
                <a:solidFill>
                  <a:srgbClr val="FFFF00"/>
                </a:solidFill>
              </a:rPr>
              <a:t>Metaphase II</a:t>
            </a: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31775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Anaphase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II</a:t>
            </a: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hi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ukta"/>
              <a:ea typeface="+mn-ea"/>
              <a:cs typeface="+mn-cs"/>
            </a:endParaRPr>
          </a:p>
          <a:p>
            <a:pPr marL="231775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lang="en-US" sz="2400" b="1" dirty="0" err="1" smtClean="0">
                <a:solidFill>
                  <a:srgbClr val="FFFF00"/>
                </a:solidFill>
              </a:rPr>
              <a:t>Telophase</a:t>
            </a:r>
            <a:r>
              <a:rPr lang="en-US" sz="2400" b="1" dirty="0" smtClean="0">
                <a:solidFill>
                  <a:srgbClr val="FFFF00"/>
                </a:solidFill>
              </a:rPr>
              <a:t> II</a:t>
            </a:r>
            <a:r>
              <a:rPr kumimoji="0" lang="hi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hi-I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ukta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051" y="2133600"/>
            <a:ext cx="4179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Meiosis II is same at mitosis. </a:t>
            </a:r>
            <a:endParaRPr lang="en-US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3228"/>
            <a:ext cx="9144000" cy="108093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Cytokinesis</a:t>
            </a:r>
            <a:r>
              <a:rPr lang="en-US" dirty="0" smtClean="0"/>
              <a:t> II</a:t>
            </a:r>
            <a:br>
              <a:rPr lang="en-US" dirty="0" smtClean="0"/>
            </a:br>
            <a:r>
              <a:rPr lang="hi-IN" dirty="0" smtClean="0"/>
              <a:t>कोशिकाद्रव्य विभाजन</a:t>
            </a:r>
            <a:r>
              <a:rPr lang="en-US" dirty="0" smtClean="0"/>
              <a:t> </a:t>
            </a:r>
            <a:r>
              <a:rPr lang="hi-IN" dirty="0" smtClean="0"/>
              <a:t>द्विती(साईटोकाईनेसिस</a:t>
            </a:r>
            <a:r>
              <a:rPr lang="en-US" dirty="0" smtClean="0"/>
              <a:t> </a:t>
            </a:r>
            <a:r>
              <a:rPr lang="hi-IN" dirty="0" smtClean="0"/>
              <a:t>द्विती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1" y="2336873"/>
            <a:ext cx="7210396" cy="86352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Plant cell- cell plate formation</a:t>
            </a:r>
          </a:p>
          <a:p>
            <a:r>
              <a:rPr lang="en-US" dirty="0" smtClean="0"/>
              <a:t>Animal cell- Groove formation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ustom Design">
  <a:themeElements>
    <a:clrScheme name="SODE_DIS_LB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31ACBD"/>
      </a:accent2>
      <a:accent3>
        <a:srgbClr val="F7A003"/>
      </a:accent3>
      <a:accent4>
        <a:srgbClr val="F67104"/>
      </a:accent4>
      <a:accent5>
        <a:srgbClr val="E30303"/>
      </a:accent5>
      <a:accent6>
        <a:srgbClr val="B20A0A"/>
      </a:accent6>
      <a:hlink>
        <a:srgbClr val="0000FF"/>
      </a:hlink>
      <a:folHlink>
        <a:srgbClr val="800080"/>
      </a:folHlink>
    </a:clrScheme>
    <a:fontScheme name="Custom 1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ODE_DISN_SAMPLES_001.potx" id="{B3CE5FF4-41E7-4B17-B555-CF93B1E6F01E}" vid="{C7860E2F-0DB9-41DD-BEEB-F41307F6588A}"/>
    </a:ext>
  </a:extLst>
</a:theme>
</file>

<file path=ppt/theme/theme3.xml><?xml version="1.0" encoding="utf-8"?>
<a:theme xmlns:a="http://schemas.openxmlformats.org/drawingml/2006/main" name="Theme1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M04033917[[fn=Berlin]]_novariants" id="{309C13C0-3BE0-4E8F-8916-1D5516B3B5DD}" vid="{18E1BE87-7240-45DF-8788-3CAEB7F17AB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972</TotalTime>
  <Words>1495</Words>
  <Application>Microsoft Office PowerPoint</Application>
  <PresentationFormat>On-screen Show (4:3)</PresentationFormat>
  <Paragraphs>214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Theme3</vt:lpstr>
      <vt:lpstr>6_Custom Design</vt:lpstr>
      <vt:lpstr>Theme1</vt:lpstr>
      <vt:lpstr>CELL DIVISION (mitosis &amp; meiosis) कोशिका विभाजन (अर्धसूत्री विभाजन &amp; समसूत्री विभाजन)</vt:lpstr>
      <vt:lpstr>CELL DIVISION (कोशिका विभाजन)</vt:lpstr>
      <vt:lpstr>CELL DIVISION (कोशिका विभाजन)</vt:lpstr>
      <vt:lpstr>Interphase  विश्रामास्था या इंटरफेस या अन्तरावस्था</vt:lpstr>
      <vt:lpstr>G1 Phase/1st growth phase/post mitotic division /1st gap phase S अवस्था या विश्रामास्था या इंटरफेस या अन्तरावस्था</vt:lpstr>
      <vt:lpstr>S phase or synthesis phase S अवस्था</vt:lpstr>
      <vt:lpstr>G2 phase/ Pre mitotic division/ 2nd growth phase /2nd gap phase  G2 अवस्था </vt:lpstr>
      <vt:lpstr>Mitosis  समसूत्री विभाजन</vt:lpstr>
      <vt:lpstr>M phase/ mitotic phases M अवस्था/ समसूत्री विभाजन </vt:lpstr>
      <vt:lpstr>Prophase पूर्वावस्था</vt:lpstr>
      <vt:lpstr>Prophase पूर्वावस्था</vt:lpstr>
      <vt:lpstr>Metaphase मध्यावस्था</vt:lpstr>
      <vt:lpstr>Anaphase  पश्चावस्था</vt:lpstr>
      <vt:lpstr>Telophase  अंत्यावस्था</vt:lpstr>
      <vt:lpstr>Cytokinesis कोशिकाद्रव्य विभाजन(साईटोकाईनेसिस)</vt:lpstr>
      <vt:lpstr>Meiosis  अर्धसूत्री विभाजन</vt:lpstr>
      <vt:lpstr>Slide 17</vt:lpstr>
      <vt:lpstr>Meiosis I  अर्ध्दसूत्री विभाजन प्रथम </vt:lpstr>
      <vt:lpstr>लेप्टोटीन  Leptotene</vt:lpstr>
      <vt:lpstr>जाइगोटीन  Zygotene</vt:lpstr>
      <vt:lpstr>पेंचीटीन Pachytene</vt:lpstr>
      <vt:lpstr>डिप्लोटीन Diplotene</vt:lpstr>
      <vt:lpstr>डाईकाइनेसिस Diakinesis</vt:lpstr>
      <vt:lpstr>Metaphase I मध्यावस्था प्रथम </vt:lpstr>
      <vt:lpstr>Anaphase I एनाफेज प्रथम</vt:lpstr>
      <vt:lpstr>Telophase I टीलोफेज प्रथम </vt:lpstr>
      <vt:lpstr>Cytokinesis I कोशिकाद्रव्य विभाजन(साईटोकाईनेसिस)</vt:lpstr>
      <vt:lpstr>Meiosis II अर्ध्दसूत्री विभाजन द्विती</vt:lpstr>
      <vt:lpstr>Meiosis II अर्ध्दसूत्री विभाजन द्विती</vt:lpstr>
      <vt:lpstr>Cytokinesis II कोशिकाद्रव्य विभाजन द्विती(साईटोकाईनेसिस द्विती)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</dc:creator>
  <cp:lastModifiedBy>MONI</cp:lastModifiedBy>
  <cp:revision>91</cp:revision>
  <dcterms:created xsi:type="dcterms:W3CDTF">2006-08-16T00:00:00Z</dcterms:created>
  <dcterms:modified xsi:type="dcterms:W3CDTF">2020-02-26T05:05:25Z</dcterms:modified>
</cp:coreProperties>
</file>